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82" r:id="rId2"/>
    <p:sldId id="299" r:id="rId3"/>
    <p:sldId id="314" r:id="rId4"/>
    <p:sldId id="305" r:id="rId5"/>
    <p:sldId id="326" r:id="rId6"/>
    <p:sldId id="323" r:id="rId7"/>
    <p:sldId id="324" r:id="rId8"/>
    <p:sldId id="315" r:id="rId9"/>
    <p:sldId id="308" r:id="rId10"/>
    <p:sldId id="325" r:id="rId11"/>
    <p:sldId id="30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0E57"/>
    <a:srgbClr val="1DD9FF"/>
    <a:srgbClr val="B9EDFF"/>
    <a:srgbClr val="16AC94"/>
    <a:srgbClr val="BFF7EE"/>
    <a:srgbClr val="00B0D4"/>
    <a:srgbClr val="0095C8"/>
    <a:srgbClr val="1F2C70"/>
    <a:srgbClr val="D34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38"/>
    <p:restoredTop sz="90068"/>
  </p:normalViewPr>
  <p:slideViewPr>
    <p:cSldViewPr snapToGrid="0" snapToObjects="1">
      <p:cViewPr varScale="1">
        <p:scale>
          <a:sx n="74" d="100"/>
          <a:sy n="74" d="100"/>
        </p:scale>
        <p:origin x="10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6012A-B6B8-1B4B-B3DE-BFA740C7AFDD}" type="datetimeFigureOut">
              <a:rPr lang="en-US" smtClean="0"/>
              <a:t>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E8983-6ADB-074C-82EC-D9C11D0FB6F2}" type="slidenum">
              <a:rPr lang="en-US" smtClean="0"/>
              <a:t>‹#›</a:t>
            </a:fld>
            <a:endParaRPr lang="en-US"/>
          </a:p>
        </p:txBody>
      </p:sp>
    </p:spTree>
    <p:extLst>
      <p:ext uri="{BB962C8B-B14F-4D97-AF65-F5344CB8AC3E}">
        <p14:creationId xmlns:p14="http://schemas.microsoft.com/office/powerpoint/2010/main" val="13922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i="0" dirty="0">
                <a:solidFill>
                  <a:srgbClr val="212529"/>
                </a:solidFill>
                <a:effectLst/>
                <a:latin typeface="source sans pro" panose="020B0503030403020204" pitchFamily="34" charset="0"/>
              </a:rPr>
              <a:t>The North East Local Enterprise Partnership works with partners to develop a more competitive economy for the North East, Helping to create more and better jobs for everyone.</a:t>
            </a:r>
          </a:p>
          <a:p>
            <a:endParaRPr lang="en-GB" b="1"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2</a:t>
            </a:fld>
            <a:endParaRPr lang="en-US"/>
          </a:p>
        </p:txBody>
      </p:sp>
    </p:spTree>
    <p:extLst>
      <p:ext uri="{BB962C8B-B14F-4D97-AF65-F5344CB8AC3E}">
        <p14:creationId xmlns:p14="http://schemas.microsoft.com/office/powerpoint/2010/main" val="872095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References</a:t>
            </a:r>
          </a:p>
          <a:p>
            <a:pPr marL="228600" indent="-228600">
              <a:buAutoNum type="arabicParenR"/>
            </a:pPr>
            <a:r>
              <a:rPr lang="en-GB" b="0" dirty="0"/>
              <a:t>https://www.northeastambition.co.uk/directory/-sunderland-engineering-training-association</a:t>
            </a:r>
          </a:p>
          <a:p>
            <a:pPr marL="228600" indent="-228600">
              <a:buAutoNum type="arabicParenR"/>
            </a:pPr>
            <a:r>
              <a:rPr lang="en-GB" b="0" dirty="0"/>
              <a:t>https://www.northeastambition.co.uk/directory/young-enterprise-team-programme</a:t>
            </a:r>
          </a:p>
          <a:p>
            <a:pPr marL="228600" indent="-228600">
              <a:buAutoNum type="arabicParenR"/>
            </a:pPr>
            <a:r>
              <a:rPr lang="en-GB" b="0" dirty="0"/>
              <a:t>https://www.northeastambition.co.uk/directory/career-development-professionals</a:t>
            </a:r>
          </a:p>
          <a:p>
            <a:pPr marL="228600" indent="-228600">
              <a:buAutoNum type="arabicParenR"/>
            </a:pPr>
            <a:r>
              <a:rPr lang="en-GB" dirty="0"/>
              <a:t>https://www.northeastambition.co.uk/directory/start-profile</a:t>
            </a:r>
          </a:p>
          <a:p>
            <a:pPr marL="228600" indent="-228600">
              <a:buAutoNum type="arabicParenR"/>
            </a:pPr>
            <a:r>
              <a:rPr lang="en-GB" dirty="0"/>
              <a:t>https://www.northeastambition.co.uk/directory/careers-resource-success-at-school</a:t>
            </a:r>
          </a:p>
          <a:p>
            <a:pPr marL="228600" indent="-228600">
              <a:buAutoNum type="arabicParenR"/>
            </a:pP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11</a:t>
            </a:fld>
            <a:endParaRPr lang="en-US"/>
          </a:p>
        </p:txBody>
      </p:sp>
    </p:spTree>
    <p:extLst>
      <p:ext uri="{BB962C8B-B14F-4D97-AF65-F5344CB8AC3E}">
        <p14:creationId xmlns:p14="http://schemas.microsoft.com/office/powerpoint/2010/main" val="399076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0" dirty="0"/>
          </a:p>
        </p:txBody>
      </p:sp>
      <p:sp>
        <p:nvSpPr>
          <p:cNvPr id="4" name="Slide Number Placeholder 3"/>
          <p:cNvSpPr>
            <a:spLocks noGrp="1"/>
          </p:cNvSpPr>
          <p:nvPr>
            <p:ph type="sldNum" sz="quarter" idx="5"/>
          </p:nvPr>
        </p:nvSpPr>
        <p:spPr/>
        <p:txBody>
          <a:bodyPr/>
          <a:lstStyle/>
          <a:p>
            <a:fld id="{E6BE8983-6ADB-074C-82EC-D9C11D0FB6F2}" type="slidenum">
              <a:rPr lang="en-US" smtClean="0"/>
              <a:t>3</a:t>
            </a:fld>
            <a:endParaRPr lang="en-US"/>
          </a:p>
        </p:txBody>
      </p:sp>
    </p:spTree>
    <p:extLst>
      <p:ext uri="{BB962C8B-B14F-4D97-AF65-F5344CB8AC3E}">
        <p14:creationId xmlns:p14="http://schemas.microsoft.com/office/powerpoint/2010/main" val="101389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&amp; Images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https://www.thecdi.net/New-Career-Development-Framework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4</a:t>
            </a:fld>
            <a:endParaRPr lang="en-US"/>
          </a:p>
        </p:txBody>
      </p:sp>
    </p:spTree>
    <p:extLst>
      <p:ext uri="{BB962C8B-B14F-4D97-AF65-F5344CB8AC3E}">
        <p14:creationId xmlns:p14="http://schemas.microsoft.com/office/powerpoint/2010/main" val="786705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&amp; Images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https://www.thecdi.net/New-Career-Development-Framework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5</a:t>
            </a:fld>
            <a:endParaRPr lang="en-US"/>
          </a:p>
        </p:txBody>
      </p:sp>
    </p:spTree>
    <p:extLst>
      <p:ext uri="{BB962C8B-B14F-4D97-AF65-F5344CB8AC3E}">
        <p14:creationId xmlns:p14="http://schemas.microsoft.com/office/powerpoint/2010/main" val="1852068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&amp; Images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https://www.thecdi.net/New-Career-Development-Framework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6</a:t>
            </a:fld>
            <a:endParaRPr lang="en-US"/>
          </a:p>
        </p:txBody>
      </p:sp>
    </p:spTree>
    <p:extLst>
      <p:ext uri="{BB962C8B-B14F-4D97-AF65-F5344CB8AC3E}">
        <p14:creationId xmlns:p14="http://schemas.microsoft.com/office/powerpoint/2010/main" val="132671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endParaRPr lang="en-GB" b="0" dirty="0"/>
          </a:p>
          <a:p>
            <a:pPr marL="256792" indent="-256792">
              <a:buAutoNum type="arabicParenR"/>
            </a:pPr>
            <a:r>
              <a:rPr lang="en-GB" b="0" dirty="0"/>
              <a:t>https://dictionary.cambridge.org/dictionary/english/sector</a:t>
            </a:r>
          </a:p>
          <a:p>
            <a:pPr marL="256792" indent="-256792">
              <a:buAutoNum type="arabicParenR"/>
            </a:pPr>
            <a:r>
              <a:rPr lang="en-GB" b="0" dirty="0"/>
              <a:t>https://dictionary.cambridge.org/dictionary/english/employability</a:t>
            </a:r>
          </a:p>
          <a:p>
            <a:pPr marL="256792" indent="-256792">
              <a:buAutoNum type="arabicParenR"/>
            </a:pPr>
            <a:r>
              <a:rPr lang="en-GB" dirty="0"/>
              <a:t>https://dictionary.cambridge.org/dictionary/english/career</a:t>
            </a:r>
          </a:p>
          <a:p>
            <a:pPr marL="256792" indent="-256792">
              <a:buAutoNum type="arabicParenR"/>
            </a:pPr>
            <a:r>
              <a:rPr lang="en-GB" dirty="0"/>
              <a:t>https://dictionary.cambridge.org/dictionary/english/labour-market</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7</a:t>
            </a:fld>
            <a:endParaRPr lang="en-US"/>
          </a:p>
        </p:txBody>
      </p:sp>
    </p:spTree>
    <p:extLst>
      <p:ext uri="{BB962C8B-B14F-4D97-AF65-F5344CB8AC3E}">
        <p14:creationId xmlns:p14="http://schemas.microsoft.com/office/powerpoint/2010/main" val="3414845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https://www.portoftyne.co.uk/</a:t>
            </a:r>
          </a:p>
          <a:p>
            <a:pPr marL="228600" indent="-228600">
              <a:buAutoNum type="arabicParenR"/>
            </a:pPr>
            <a:r>
              <a:rPr lang="en-GB" dirty="0"/>
              <a:t>https://portofblyth.co.uk/</a:t>
            </a:r>
          </a:p>
          <a:p>
            <a:pPr marL="228600" indent="-228600">
              <a:buAutoNum type="arabicParenR"/>
            </a:pPr>
            <a:r>
              <a:rPr lang="en-GB" dirty="0"/>
              <a:t>https://www.hitachirail.com/</a:t>
            </a:r>
          </a:p>
        </p:txBody>
      </p:sp>
      <p:sp>
        <p:nvSpPr>
          <p:cNvPr id="4" name="Slide Number Placeholder 3"/>
          <p:cNvSpPr>
            <a:spLocks noGrp="1"/>
          </p:cNvSpPr>
          <p:nvPr>
            <p:ph type="sldNum" sz="quarter" idx="5"/>
          </p:nvPr>
        </p:nvSpPr>
        <p:spPr/>
        <p:txBody>
          <a:bodyPr/>
          <a:lstStyle/>
          <a:p>
            <a:fld id="{E6BE8983-6ADB-074C-82EC-D9C11D0FB6F2}" type="slidenum">
              <a:rPr lang="en-US" smtClean="0"/>
              <a:t>8</a:t>
            </a:fld>
            <a:endParaRPr lang="en-US"/>
          </a:p>
        </p:txBody>
      </p:sp>
    </p:spTree>
    <p:extLst>
      <p:ext uri="{BB962C8B-B14F-4D97-AF65-F5344CB8AC3E}">
        <p14:creationId xmlns:p14="http://schemas.microsoft.com/office/powerpoint/2010/main" val="2509540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https://www.northeastambition.co.uk/directory/-ncs-skills-booster-programme</a:t>
            </a:r>
          </a:p>
          <a:p>
            <a:pPr marL="228600" indent="-228600">
              <a:buAutoNum type="arabicParenR"/>
            </a:pPr>
            <a:r>
              <a:rPr lang="en-GB" b="0" dirty="0"/>
              <a:t>https://www.northeastambition.co.uk/directory/young-enterprise-company-programme</a:t>
            </a:r>
          </a:p>
          <a:p>
            <a:pPr marL="228600" indent="-228600">
              <a:buAutoNum type="arabicParenR"/>
            </a:pPr>
            <a:r>
              <a:rPr lang="en-GB" dirty="0"/>
              <a:t>https://www.northeastambition.co.uk/directory/education-development-trust</a:t>
            </a:r>
          </a:p>
          <a:p>
            <a:pPr marL="228600" indent="-228600">
              <a:buAutoNum type="arabicParenR"/>
            </a:pPr>
            <a:r>
              <a:rPr lang="en-GB" dirty="0"/>
              <a:t>https://www.northeastambition.co.uk/directory/unlocking-talent-and-potential</a:t>
            </a:r>
          </a:p>
          <a:p>
            <a:pPr marL="228600" indent="-228600">
              <a:buAutoNum type="arabicParenR"/>
            </a:pPr>
            <a:r>
              <a:rPr lang="en-GB" dirty="0"/>
              <a:t>https://www.northeastambition.co.uk/directory/futureme</a:t>
            </a:r>
          </a:p>
          <a:p>
            <a:pPr marL="228600" indent="-228600">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9</a:t>
            </a:fld>
            <a:endParaRPr lang="en-US"/>
          </a:p>
        </p:txBody>
      </p:sp>
    </p:spTree>
    <p:extLst>
      <p:ext uri="{BB962C8B-B14F-4D97-AF65-F5344CB8AC3E}">
        <p14:creationId xmlns:p14="http://schemas.microsoft.com/office/powerpoint/2010/main" val="786705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https://www.northeastambition.co.uk/directory/skills-builder-accelerator</a:t>
            </a:r>
          </a:p>
          <a:p>
            <a:pPr marL="228600" indent="-228600">
              <a:buAutoNum type="arabicParenR"/>
            </a:pPr>
            <a:r>
              <a:rPr lang="en-GB" dirty="0"/>
              <a:t>https://www.northeastambition.co.uk/directory/educational-speakers</a:t>
            </a:r>
          </a:p>
          <a:p>
            <a:pPr marL="228600" indent="-228600">
              <a:buAutoNum type="arabicParenR"/>
            </a:pPr>
            <a:r>
              <a:rPr lang="en-GB" dirty="0"/>
              <a:t>https://www.northeastambition.co.uk/directory/higher-education</a:t>
            </a:r>
          </a:p>
          <a:p>
            <a:pPr marL="228600" indent="-228600">
              <a:buAutoNum type="arabicParenR"/>
            </a:pPr>
            <a:r>
              <a:rPr lang="en-GB" dirty="0"/>
              <a:t>https://www.northeastambition.co.uk/directory/-nustem-northumbria-university</a:t>
            </a:r>
          </a:p>
          <a:p>
            <a:pPr marL="228600" indent="-228600">
              <a:buAutoNum type="arabicParenR"/>
            </a:pPr>
            <a:r>
              <a:rPr lang="en-GB" dirty="0"/>
              <a:t>https://www.northeastambition.co.uk/directory/www.outreachnortheast.ac.uk</a:t>
            </a:r>
          </a:p>
          <a:p>
            <a:pPr marL="228600" indent="-228600">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10</a:t>
            </a:fld>
            <a:endParaRPr lang="en-US"/>
          </a:p>
        </p:txBody>
      </p:sp>
    </p:spTree>
    <p:extLst>
      <p:ext uri="{BB962C8B-B14F-4D97-AF65-F5344CB8AC3E}">
        <p14:creationId xmlns:p14="http://schemas.microsoft.com/office/powerpoint/2010/main" val="2534632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3457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8274-0ADB-BF4D-B139-79D1AA726026}"/>
              </a:ext>
            </a:extLst>
          </p:cNvPr>
          <p:cNvSpPr>
            <a:spLocks noGrp="1"/>
          </p:cNvSpPr>
          <p:nvPr>
            <p:ph type="title"/>
          </p:nvPr>
        </p:nvSpPr>
        <p:spPr>
          <a:xfrm>
            <a:off x="457200" y="1205385"/>
            <a:ext cx="10896600" cy="1325563"/>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6A5E091-208E-974F-B374-EB2FF4E06197}"/>
              </a:ext>
            </a:extLst>
          </p:cNvPr>
          <p:cNvSpPr>
            <a:spLocks noGrp="1"/>
          </p:cNvSpPr>
          <p:nvPr>
            <p:ph idx="1"/>
          </p:nvPr>
        </p:nvSpPr>
        <p:spPr>
          <a:xfrm>
            <a:off x="457200" y="2817341"/>
            <a:ext cx="10896600" cy="335962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718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53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09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020B-2AE0-DB43-9394-CC107D49CEDE}"/>
              </a:ext>
            </a:extLst>
          </p:cNvPr>
          <p:cNvSpPr>
            <a:spLocks noGrp="1"/>
          </p:cNvSpPr>
          <p:nvPr>
            <p:ph type="title"/>
          </p:nvPr>
        </p:nvSpPr>
        <p:spPr>
          <a:xfrm>
            <a:off x="831850" y="1709739"/>
            <a:ext cx="10515600" cy="1169386"/>
          </a:xfrm>
          <a:prstGeom prst="rect">
            <a:avLst/>
          </a:prstGeom>
        </p:spPr>
        <p:txBody>
          <a:bodyPr anchor="b"/>
          <a:lstStyle>
            <a:lvl1pPr>
              <a:defRPr sz="36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C78131E-3E36-1849-92EC-B8E63754BB99}"/>
              </a:ext>
            </a:extLst>
          </p:cNvPr>
          <p:cNvSpPr>
            <a:spLocks noGrp="1"/>
          </p:cNvSpPr>
          <p:nvPr>
            <p:ph type="body" idx="1"/>
          </p:nvPr>
        </p:nvSpPr>
        <p:spPr>
          <a:xfrm>
            <a:off x="831850" y="3228782"/>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228599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9BC2BCEE-9B81-1E44-9CA5-985528CD89B2}"/>
              </a:ext>
            </a:extLst>
          </p:cNvPr>
          <p:cNvSpPr>
            <a:spLocks noGrp="1"/>
          </p:cNvSpPr>
          <p:nvPr>
            <p:ph type="title"/>
          </p:nvPr>
        </p:nvSpPr>
        <p:spPr bwMode="auto">
          <a:xfrm>
            <a:off x="468313" y="126791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9" name="Text Placeholder 2">
            <a:extLst>
              <a:ext uri="{FF2B5EF4-FFF2-40B4-BE49-F238E27FC236}">
                <a16:creationId xmlns:a16="http://schemas.microsoft.com/office/drawing/2014/main" id="{6DC5FC8F-FC26-AE4E-8DBD-255972BD84DF}"/>
              </a:ext>
            </a:extLst>
          </p:cNvPr>
          <p:cNvSpPr>
            <a:spLocks noGrp="1"/>
          </p:cNvSpPr>
          <p:nvPr>
            <p:ph type="body" idx="1"/>
          </p:nvPr>
        </p:nvSpPr>
        <p:spPr bwMode="auto">
          <a:xfrm>
            <a:off x="457200" y="2564904"/>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15290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51" r:id="rId5"/>
  </p:sldLayoutIdLst>
  <p:txStyles>
    <p:title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9.png"/><Relationship Id="rId3" Type="http://schemas.openxmlformats.org/officeDocument/2006/relationships/hyperlink" Target="https://www.northeastambition.co.uk/directory/higher-education" TargetMode="External"/><Relationship Id="rId7" Type="http://schemas.openxmlformats.org/officeDocument/2006/relationships/hyperlink" Target="https://www.northeastambition.co.uk/directory/www.outreachnortheast.ac.uk" TargetMode="External"/><Relationship Id="rId12"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hyperlink" Target="https://www.northeastambition.co.uk/directory/educational-speakers" TargetMode="External"/><Relationship Id="rId5" Type="http://schemas.openxmlformats.org/officeDocument/2006/relationships/hyperlink" Target="https://www.northeastambition.co.uk/directory/-nustem-northumbria-university" TargetMode="Externa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hyperlink" Target="https://www.northeastambition.co.uk/directory/skills-builder-accelerator"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8.png"/><Relationship Id="rId3" Type="http://schemas.openxmlformats.org/officeDocument/2006/relationships/hyperlink" Target="https://www.northeastambition.co.uk/directory/start-profile" TargetMode="External"/><Relationship Id="rId7" Type="http://schemas.openxmlformats.org/officeDocument/2006/relationships/hyperlink" Target="https://www.northeastambition.co.uk/directory/-sunderland-engineering-training-association" TargetMode="External"/><Relationship Id="rId12" Type="http://schemas.openxmlformats.org/officeDocument/2006/relationships/hyperlink" Target="https://www.northeastambition.co.uk/directory/young-enterprise-team-programm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9.png"/><Relationship Id="rId5" Type="http://schemas.openxmlformats.org/officeDocument/2006/relationships/hyperlink" Target="https://www.northeastambition.co.uk/directory/careers-resource-success-at-school" TargetMode="External"/><Relationship Id="rId10" Type="http://schemas.openxmlformats.org/officeDocument/2006/relationships/image" Target="../media/image27.gif"/><Relationship Id="rId4" Type="http://schemas.openxmlformats.org/officeDocument/2006/relationships/image" Target="../media/image24.jpeg"/><Relationship Id="rId9" Type="http://schemas.openxmlformats.org/officeDocument/2006/relationships/hyperlink" Target="https://www.northeastambition.co.uk/directory/career-development-professional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hyperlink" Target="https://www.portoftyne.co.uk/" TargetMode="External"/><Relationship Id="rId7" Type="http://schemas.openxmlformats.org/officeDocument/2006/relationships/hyperlink" Target="https://www.hitachirail.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portofblyth.co.uk/" TargetMode="External"/><Relationship Id="rId4" Type="http://schemas.openxmlformats.org/officeDocument/2006/relationships/image" Target="../media/image11.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9.png"/><Relationship Id="rId3" Type="http://schemas.openxmlformats.org/officeDocument/2006/relationships/hyperlink" Target="https://www.northeastambition.co.uk/directory/young-enterprise-company-programme" TargetMode="External"/><Relationship Id="rId7" Type="http://schemas.openxmlformats.org/officeDocument/2006/relationships/hyperlink" Target="https://www.northeastambition.co.uk/directory/unlocking-talent-and-potential" TargetMode="External"/><Relationship Id="rId12"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hyperlink" Target="https://www.northeastambition.co.uk/directory/-ncs-skills-booster-programme" TargetMode="External"/><Relationship Id="rId5" Type="http://schemas.openxmlformats.org/officeDocument/2006/relationships/hyperlink" Target="https://www.northeastambition.co.uk/directory/education-development-trust" TargetMode="External"/><Relationship Id="rId10" Type="http://schemas.openxmlformats.org/officeDocument/2006/relationships/image" Target="../media/image17.jpeg"/><Relationship Id="rId4" Type="http://schemas.openxmlformats.org/officeDocument/2006/relationships/image" Target="../media/image14.png"/><Relationship Id="rId9" Type="http://schemas.openxmlformats.org/officeDocument/2006/relationships/hyperlink" Target="https://www.northeastambition.co.uk/directory/future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a:extLst>
              <a:ext uri="{FF2B5EF4-FFF2-40B4-BE49-F238E27FC236}">
                <a16:creationId xmlns:a16="http://schemas.microsoft.com/office/drawing/2014/main" id="{99591041-DFC6-4AEF-AE41-79E0021E758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8" name="Picture 2">
            <a:extLst>
              <a:ext uri="{FF2B5EF4-FFF2-40B4-BE49-F238E27FC236}">
                <a16:creationId xmlns:a16="http://schemas.microsoft.com/office/drawing/2014/main" id="{CCD37A38-DC4A-44CB-96EA-35275C2235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590" y="6084620"/>
            <a:ext cx="1332820" cy="53992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1EA470D9-DC7E-4FEC-9B71-D84C5C377B68}"/>
              </a:ext>
            </a:extLst>
          </p:cNvPr>
          <p:cNvSpPr txBox="1">
            <a:spLocks/>
          </p:cNvSpPr>
          <p:nvPr/>
        </p:nvSpPr>
        <p:spPr>
          <a:xfrm>
            <a:off x="594853" y="4632346"/>
            <a:ext cx="6557062" cy="52991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n-GB" sz="2000" i="1" dirty="0">
                <a:solidFill>
                  <a:srgbClr val="8D0E57"/>
                </a:solidFill>
              </a:rPr>
              <a:t>In association with VotesforSchools and The WOW Show  </a:t>
            </a:r>
            <a:endParaRPr lang="en-GB" i="1" dirty="0">
              <a:solidFill>
                <a:srgbClr val="8D0E57"/>
              </a:solidFill>
            </a:endParaRPr>
          </a:p>
        </p:txBody>
      </p:sp>
      <p:sp>
        <p:nvSpPr>
          <p:cNvPr id="12" name="Title 1">
            <a:extLst>
              <a:ext uri="{FF2B5EF4-FFF2-40B4-BE49-F238E27FC236}">
                <a16:creationId xmlns:a16="http://schemas.microsoft.com/office/drawing/2014/main" id="{21C32D5D-A4E4-4E71-85F8-6DEBB46A44A5}"/>
              </a:ext>
            </a:extLst>
          </p:cNvPr>
          <p:cNvSpPr txBox="1">
            <a:spLocks/>
          </p:cNvSpPr>
          <p:nvPr/>
        </p:nvSpPr>
        <p:spPr>
          <a:xfrm>
            <a:off x="594853" y="3464057"/>
            <a:ext cx="6557062" cy="10634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3200" b="1" dirty="0">
              <a:solidFill>
                <a:srgbClr val="8D0E57"/>
              </a:solidFill>
              <a:latin typeface="Arial" panose="020B0604020202020204" pitchFamily="34" charset="0"/>
              <a:cs typeface="Arial" panose="020B0604020202020204" pitchFamily="34" charset="0"/>
            </a:endParaRPr>
          </a:p>
          <a:p>
            <a:pPr algn="l"/>
            <a:endParaRPr lang="en-GB" sz="3200" b="1" dirty="0">
              <a:solidFill>
                <a:srgbClr val="8D0E57"/>
              </a:solidFill>
              <a:latin typeface="Arial" panose="020B0604020202020204" pitchFamily="34" charset="0"/>
              <a:cs typeface="Arial" panose="020B0604020202020204" pitchFamily="34" charset="0"/>
            </a:endParaRPr>
          </a:p>
          <a:p>
            <a:pPr algn="l"/>
            <a:endParaRPr lang="en-GB" sz="3200" b="1" dirty="0">
              <a:solidFill>
                <a:srgbClr val="8D0E57"/>
              </a:solidFill>
              <a:latin typeface="Arial" panose="020B0604020202020204" pitchFamily="34" charset="0"/>
              <a:cs typeface="Arial" panose="020B0604020202020204" pitchFamily="34" charset="0"/>
            </a:endParaRPr>
          </a:p>
          <a:p>
            <a:pPr algn="l"/>
            <a:r>
              <a:rPr lang="en-GB" sz="3600" b="1" dirty="0">
                <a:solidFill>
                  <a:srgbClr val="8D0E57"/>
                </a:solidFill>
                <a:latin typeface="Exo 2" pitchFamily="2" charset="0"/>
                <a:cs typeface="Arial" panose="020B0604020202020204" pitchFamily="34" charset="0"/>
              </a:rPr>
              <a:t>Our Region, Your Future</a:t>
            </a:r>
          </a:p>
          <a:p>
            <a:endParaRPr lang="en-GB" sz="2800" dirty="0">
              <a:solidFill>
                <a:srgbClr val="8D0E57"/>
              </a:solidFill>
              <a:latin typeface="Arial" panose="020B0604020202020204" pitchFamily="34" charset="0"/>
              <a:cs typeface="Arial" panose="020B0604020202020204" pitchFamily="34" charset="0"/>
            </a:endParaRPr>
          </a:p>
          <a:p>
            <a:pPr algn="l"/>
            <a:endParaRPr lang="en-GB" sz="2800" dirty="0">
              <a:solidFill>
                <a:srgbClr val="8D0E57"/>
              </a:solidFill>
              <a:latin typeface="Arial" panose="020B0604020202020204" pitchFamily="34" charset="0"/>
              <a:cs typeface="Arial" panose="020B0604020202020204" pitchFamily="34" charset="0"/>
            </a:endParaRPr>
          </a:p>
          <a:p>
            <a:pPr algn="l"/>
            <a:r>
              <a:rPr lang="en-GB" sz="2400" dirty="0">
                <a:solidFill>
                  <a:srgbClr val="8D0E57"/>
                </a:solidFill>
                <a:latin typeface="Arial" panose="020B0604020202020204" pitchFamily="34" charset="0"/>
                <a:cs typeface="Arial" panose="020B0604020202020204" pitchFamily="34" charset="0"/>
              </a:rPr>
              <a:t>The world of work in the North East </a:t>
            </a:r>
          </a:p>
          <a:p>
            <a:pPr algn="l"/>
            <a:r>
              <a:rPr lang="en-GB" sz="2400" dirty="0">
                <a:solidFill>
                  <a:srgbClr val="8D0E57"/>
                </a:solidFill>
                <a:latin typeface="Arial" panose="020B0604020202020204" pitchFamily="34" charset="0"/>
                <a:cs typeface="Arial" panose="020B0604020202020204" pitchFamily="34" charset="0"/>
              </a:rPr>
              <a:t>Y10 Lesson Plan</a:t>
            </a:r>
          </a:p>
        </p:txBody>
      </p:sp>
    </p:spTree>
    <p:extLst>
      <p:ext uri="{BB962C8B-B14F-4D97-AF65-F5344CB8AC3E}">
        <p14:creationId xmlns:p14="http://schemas.microsoft.com/office/powerpoint/2010/main" val="121019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1EE12B71-6971-407C-AE92-5E88E7448E7D}"/>
              </a:ext>
            </a:extLst>
          </p:cNvPr>
          <p:cNvSpPr txBox="1"/>
          <p:nvPr/>
        </p:nvSpPr>
        <p:spPr>
          <a:xfrm>
            <a:off x="3036574" y="937208"/>
            <a:ext cx="8760137" cy="830997"/>
          </a:xfrm>
          <a:prstGeom prst="rect">
            <a:avLst/>
          </a:prstGeom>
          <a:noFill/>
        </p:spPr>
        <p:txBody>
          <a:bodyPr wrap="square" rtlCol="0">
            <a:spAutoFit/>
          </a:bodyPr>
          <a:lstStyle/>
          <a:p>
            <a:r>
              <a:rPr lang="en-GB" sz="1600" b="1" i="0" dirty="0">
                <a:effectLst/>
                <a:latin typeface="Century Gothic" panose="020B0502020202020204" pitchFamily="34" charset="0"/>
              </a:rPr>
              <a:t>The North East Raising Aspiration Partnership </a:t>
            </a:r>
            <a:r>
              <a:rPr lang="en-GB" sz="1600" b="0" i="0" dirty="0">
                <a:effectLst/>
                <a:latin typeface="Century Gothic" panose="020B0502020202020204" pitchFamily="34" charset="0"/>
              </a:rPr>
              <a:t>is a collaboration of the five universities in the North East of England, working together to support young people to think about their futures and how higher education can help them reach their goals.</a:t>
            </a:r>
            <a:endParaRPr lang="en-GB" sz="1600" dirty="0">
              <a:latin typeface="Century Gothic" panose="020B0502020202020204" pitchFamily="34" charset="0"/>
            </a:endParaRPr>
          </a:p>
        </p:txBody>
      </p:sp>
      <p:sp>
        <p:nvSpPr>
          <p:cNvPr id="21" name="TextBox 20">
            <a:extLst>
              <a:ext uri="{FF2B5EF4-FFF2-40B4-BE49-F238E27FC236}">
                <a16:creationId xmlns:a16="http://schemas.microsoft.com/office/drawing/2014/main" id="{70C21F92-3D70-49F5-A648-FCAA656A7C3C}"/>
              </a:ext>
            </a:extLst>
          </p:cNvPr>
          <p:cNvSpPr txBox="1"/>
          <p:nvPr/>
        </p:nvSpPr>
        <p:spPr>
          <a:xfrm>
            <a:off x="395288" y="2079945"/>
            <a:ext cx="8104474" cy="584775"/>
          </a:xfrm>
          <a:prstGeom prst="rect">
            <a:avLst/>
          </a:prstGeom>
          <a:noFill/>
        </p:spPr>
        <p:txBody>
          <a:bodyPr wrap="square" rtlCol="0">
            <a:spAutoFit/>
          </a:bodyPr>
          <a:lstStyle/>
          <a:p>
            <a:r>
              <a:rPr lang="en-GB" sz="1600" b="1" i="0" dirty="0">
                <a:effectLst/>
                <a:latin typeface="Century Gothic" panose="020B0502020202020204" pitchFamily="34" charset="0"/>
              </a:rPr>
              <a:t>NUSTEM</a:t>
            </a:r>
            <a:r>
              <a:rPr lang="en-GB" sz="1600" b="0" i="0" dirty="0">
                <a:effectLst/>
                <a:latin typeface="Century Gothic" panose="020B0502020202020204" pitchFamily="34" charset="0"/>
              </a:rPr>
              <a:t> works with teachers and employers to develop resources for Primary and Secondary schools and for family activities.</a:t>
            </a:r>
            <a:endParaRPr lang="en-GB" sz="1600" dirty="0">
              <a:latin typeface="Century Gothic" panose="020B0502020202020204" pitchFamily="34" charset="0"/>
            </a:endParaRPr>
          </a:p>
        </p:txBody>
      </p:sp>
      <p:sp>
        <p:nvSpPr>
          <p:cNvPr id="22" name="TextBox 21">
            <a:extLst>
              <a:ext uri="{FF2B5EF4-FFF2-40B4-BE49-F238E27FC236}">
                <a16:creationId xmlns:a16="http://schemas.microsoft.com/office/drawing/2014/main" id="{0B01378F-539C-4958-A42A-7CD45DE5D03C}"/>
              </a:ext>
            </a:extLst>
          </p:cNvPr>
          <p:cNvSpPr txBox="1"/>
          <p:nvPr/>
        </p:nvSpPr>
        <p:spPr>
          <a:xfrm>
            <a:off x="3036574" y="2881218"/>
            <a:ext cx="8760137" cy="1077218"/>
          </a:xfrm>
          <a:prstGeom prst="rect">
            <a:avLst/>
          </a:prstGeom>
          <a:noFill/>
        </p:spPr>
        <p:txBody>
          <a:bodyPr wrap="square" rtlCol="0">
            <a:spAutoFit/>
          </a:bodyPr>
          <a:lstStyle/>
          <a:p>
            <a:r>
              <a:rPr lang="en-GB" sz="1600" b="1" i="0" dirty="0">
                <a:effectLst/>
                <a:latin typeface="Century Gothic" panose="020B0502020202020204" pitchFamily="34" charset="0"/>
              </a:rPr>
              <a:t>Outreach North East </a:t>
            </a:r>
            <a:r>
              <a:rPr lang="en-GB" sz="1600" b="0" i="0" dirty="0">
                <a:effectLst/>
                <a:latin typeface="Century Gothic" panose="020B0502020202020204" pitchFamily="34" charset="0"/>
              </a:rPr>
              <a:t>is a single point of contact for teachers and advisers in the North East of England which aims to provide impartial information about higher education to help teachers and advisers best support their students in making informed choices about their futures.</a:t>
            </a:r>
            <a:endParaRPr lang="en-GB" sz="1600" dirty="0">
              <a:latin typeface="Century Gothic" panose="020B0502020202020204" pitchFamily="34" charset="0"/>
            </a:endParaRPr>
          </a:p>
        </p:txBody>
      </p:sp>
      <p:pic>
        <p:nvPicPr>
          <p:cNvPr id="24" name="Picture 4" descr="North East Raising Aspiration Partnership">
            <a:hlinkClick r:id="rId3"/>
            <a:extLst>
              <a:ext uri="{FF2B5EF4-FFF2-40B4-BE49-F238E27FC236}">
                <a16:creationId xmlns:a16="http://schemas.microsoft.com/office/drawing/2014/main" id="{F8323471-A14A-49B2-9463-40E78D7A4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885503"/>
            <a:ext cx="2497150" cy="9304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6" descr="NUSTEM at Northumbria University">
            <a:hlinkClick r:id="rId5"/>
            <a:extLst>
              <a:ext uri="{FF2B5EF4-FFF2-40B4-BE49-F238E27FC236}">
                <a16:creationId xmlns:a16="http://schemas.microsoft.com/office/drawing/2014/main" id="{3800D891-A9FE-4E34-B574-804F3F159B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2723" y="1911766"/>
            <a:ext cx="3323988" cy="7386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8" descr="Outreach North East">
            <a:hlinkClick r:id="rId7"/>
            <a:extLst>
              <a:ext uri="{FF2B5EF4-FFF2-40B4-BE49-F238E27FC236}">
                <a16:creationId xmlns:a16="http://schemas.microsoft.com/office/drawing/2014/main" id="{8FDC8EB7-F280-435F-8FCB-1D28C2EF5A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3044556"/>
            <a:ext cx="2524189" cy="7774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AE235764-8632-45EC-89AE-BD6EEE6CE06E}"/>
              </a:ext>
            </a:extLst>
          </p:cNvPr>
          <p:cNvSpPr txBox="1"/>
          <p:nvPr/>
        </p:nvSpPr>
        <p:spPr>
          <a:xfrm>
            <a:off x="395288" y="4151511"/>
            <a:ext cx="8760137" cy="584775"/>
          </a:xfrm>
          <a:prstGeom prst="rect">
            <a:avLst/>
          </a:prstGeom>
          <a:noFill/>
        </p:spPr>
        <p:txBody>
          <a:bodyPr wrap="square" rtlCol="0">
            <a:spAutoFit/>
          </a:bodyPr>
          <a:lstStyle/>
          <a:p>
            <a:r>
              <a:rPr lang="en-GB" sz="1600" b="1" i="0" dirty="0">
                <a:effectLst/>
                <a:latin typeface="Century Gothic" panose="020B0502020202020204" pitchFamily="34" charset="0"/>
              </a:rPr>
              <a:t>The Skills Builder Partnership </a:t>
            </a:r>
            <a:r>
              <a:rPr lang="en-GB" sz="1600" b="0" i="0" dirty="0">
                <a:effectLst/>
                <a:latin typeface="Century Gothic" panose="020B0502020202020204" pitchFamily="34" charset="0"/>
              </a:rPr>
              <a:t>brings together over 800 schools, colleges, employers and organisations around a common approach to building eight essential skills.</a:t>
            </a:r>
            <a:endParaRPr lang="en-GB" sz="1600" dirty="0">
              <a:latin typeface="Century Gothic" panose="020B0502020202020204" pitchFamily="34" charset="0"/>
            </a:endParaRPr>
          </a:p>
        </p:txBody>
      </p:sp>
      <p:pic>
        <p:nvPicPr>
          <p:cNvPr id="29" name="Picture 2" descr="Skills Builder Accelerator">
            <a:hlinkClick r:id="rId9"/>
            <a:extLst>
              <a:ext uri="{FF2B5EF4-FFF2-40B4-BE49-F238E27FC236}">
                <a16:creationId xmlns:a16="http://schemas.microsoft.com/office/drawing/2014/main" id="{79028ED3-C12D-4600-B611-9B1923E10CF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61218" y="4025509"/>
            <a:ext cx="2537254" cy="74849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6" descr="Speakers for Schools">
            <a:hlinkClick r:id="rId11"/>
            <a:extLst>
              <a:ext uri="{FF2B5EF4-FFF2-40B4-BE49-F238E27FC236}">
                <a16:creationId xmlns:a16="http://schemas.microsoft.com/office/drawing/2014/main" id="{5F2470B2-8272-4E10-91D2-0734D3828F37}"/>
              </a:ext>
            </a:extLst>
          </p:cNvPr>
          <p:cNvPicPr>
            <a:picLocks noChangeAspect="1" noChangeArrowheads="1"/>
          </p:cNvPicPr>
          <p:nvPr/>
        </p:nvPicPr>
        <p:blipFill>
          <a:blip r:embed="rId12">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rcRect/>
          <a:stretch>
            <a:fillRect/>
          </a:stretch>
        </p:blipFill>
        <p:spPr bwMode="auto">
          <a:xfrm>
            <a:off x="437787" y="4984250"/>
            <a:ext cx="2260809" cy="6873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TextBox 13">
            <a:extLst>
              <a:ext uri="{FF2B5EF4-FFF2-40B4-BE49-F238E27FC236}">
                <a16:creationId xmlns:a16="http://schemas.microsoft.com/office/drawing/2014/main" id="{9B111F9E-4ED3-4A91-859D-47C28B5032E9}"/>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8" name="Shape 114">
            <a:extLst>
              <a:ext uri="{FF2B5EF4-FFF2-40B4-BE49-F238E27FC236}">
                <a16:creationId xmlns:a16="http://schemas.microsoft.com/office/drawing/2014/main" id="{790D1E62-299E-4EDB-A00C-27841C488ED7}"/>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19" name="Picture 12" descr="New Career Development Framework">
            <a:extLst>
              <a:ext uri="{FF2B5EF4-FFF2-40B4-BE49-F238E27FC236}">
                <a16:creationId xmlns:a16="http://schemas.microsoft.com/office/drawing/2014/main" id="{C7E5DA6E-A796-4175-B8C1-B26CB6F697A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F39925C3-BBE9-40CD-B02F-BA39E4E567DD}"/>
              </a:ext>
            </a:extLst>
          </p:cNvPr>
          <p:cNvSpPr txBox="1"/>
          <p:nvPr/>
        </p:nvSpPr>
        <p:spPr>
          <a:xfrm>
            <a:off x="3036574" y="4881645"/>
            <a:ext cx="8761898" cy="830997"/>
          </a:xfrm>
          <a:prstGeom prst="rect">
            <a:avLst/>
          </a:prstGeom>
          <a:noFill/>
        </p:spPr>
        <p:txBody>
          <a:bodyPr wrap="square" rtlCol="0">
            <a:spAutoFit/>
          </a:bodyPr>
          <a:lstStyle/>
          <a:p>
            <a:r>
              <a:rPr lang="en-GB" sz="1600" b="1" i="0" dirty="0">
                <a:effectLst/>
                <a:latin typeface="Century Gothic" panose="020B0502020202020204" pitchFamily="34" charset="0"/>
              </a:rPr>
              <a:t>Speakers for Schools </a:t>
            </a:r>
            <a:r>
              <a:rPr lang="en-GB" sz="1600" b="0" i="0" dirty="0">
                <a:effectLst/>
                <a:latin typeface="Century Gothic" panose="020B0502020202020204" pitchFamily="34" charset="0"/>
              </a:rPr>
              <a:t>was founded in 2010 by ITV’s Political Editor Robert </a:t>
            </a:r>
            <a:r>
              <a:rPr lang="en-GB" sz="1600" b="0" i="0" dirty="0" err="1">
                <a:effectLst/>
                <a:latin typeface="Century Gothic" panose="020B0502020202020204" pitchFamily="34" charset="0"/>
              </a:rPr>
              <a:t>Peston</a:t>
            </a:r>
            <a:r>
              <a:rPr lang="en-GB" sz="1600" b="0" i="0" dirty="0">
                <a:effectLst/>
                <a:latin typeface="Century Gothic" panose="020B0502020202020204" pitchFamily="34" charset="0"/>
              </a:rPr>
              <a:t> and supported by the Law Family Charitable Foundation with a mission to help level the playing field for young people of all backgrounds.</a:t>
            </a:r>
            <a:endParaRPr lang="en-GB" sz="1600" dirty="0">
              <a:latin typeface="Century Gothic" panose="020B0502020202020204" pitchFamily="34" charset="0"/>
            </a:endParaRPr>
          </a:p>
        </p:txBody>
      </p:sp>
    </p:spTree>
    <p:extLst>
      <p:ext uri="{BB962C8B-B14F-4D97-AF65-F5344CB8AC3E}">
        <p14:creationId xmlns:p14="http://schemas.microsoft.com/office/powerpoint/2010/main" val="707206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BB6E98D1-4B2A-4864-B1D8-557290E4D5D9}"/>
              </a:ext>
            </a:extLst>
          </p:cNvPr>
          <p:cNvSpPr txBox="1"/>
          <p:nvPr/>
        </p:nvSpPr>
        <p:spPr>
          <a:xfrm>
            <a:off x="2528888" y="4881645"/>
            <a:ext cx="9269584" cy="830997"/>
          </a:xfrm>
          <a:prstGeom prst="rect">
            <a:avLst/>
          </a:prstGeom>
          <a:noFill/>
        </p:spPr>
        <p:txBody>
          <a:bodyPr wrap="square" rtlCol="0">
            <a:spAutoFit/>
          </a:bodyPr>
          <a:lstStyle/>
          <a:p>
            <a:r>
              <a:rPr lang="en-GB" sz="1600" b="1" i="0" dirty="0">
                <a:effectLst/>
                <a:latin typeface="Century Gothic" panose="020B0502020202020204" pitchFamily="34" charset="0"/>
              </a:rPr>
              <a:t>The Register </a:t>
            </a:r>
            <a:r>
              <a:rPr lang="en-GB" sz="1600" i="0" dirty="0">
                <a:effectLst/>
                <a:latin typeface="Century Gothic" panose="020B0502020202020204" pitchFamily="34" charset="0"/>
              </a:rPr>
              <a:t>is the single national directory of professionally qualified careers practitioners working across schools, colleges and universities, as well as public sector and private practitioners for adults.</a:t>
            </a:r>
          </a:p>
        </p:txBody>
      </p:sp>
      <p:sp>
        <p:nvSpPr>
          <p:cNvPr id="15" name="TextBox 14">
            <a:extLst>
              <a:ext uri="{FF2B5EF4-FFF2-40B4-BE49-F238E27FC236}">
                <a16:creationId xmlns:a16="http://schemas.microsoft.com/office/drawing/2014/main" id="{392C0DB4-25ED-45B3-8DB3-5F7BBD0A7396}"/>
              </a:ext>
            </a:extLst>
          </p:cNvPr>
          <p:cNvSpPr txBox="1"/>
          <p:nvPr/>
        </p:nvSpPr>
        <p:spPr>
          <a:xfrm>
            <a:off x="2696420" y="1145359"/>
            <a:ext cx="9102052" cy="602876"/>
          </a:xfrm>
          <a:prstGeom prst="rect">
            <a:avLst/>
          </a:prstGeom>
          <a:noFill/>
        </p:spPr>
        <p:txBody>
          <a:bodyPr wrap="square" rtlCol="0">
            <a:spAutoFit/>
          </a:bodyPr>
          <a:lstStyle/>
          <a:p>
            <a:r>
              <a:rPr lang="en-GB" sz="1600" b="1" i="0" dirty="0">
                <a:effectLst/>
                <a:latin typeface="Century Gothic" panose="020B0502020202020204" pitchFamily="34" charset="0"/>
              </a:rPr>
              <a:t>Start</a:t>
            </a:r>
            <a:r>
              <a:rPr lang="en-GB" sz="1600" b="0" i="0" dirty="0">
                <a:effectLst/>
                <a:latin typeface="Century Gothic" panose="020B0502020202020204" pitchFamily="34" charset="0"/>
              </a:rPr>
              <a:t> is a digital careers platform with the information, advice and tools your learners need to grow in confidence and prepare for their future.</a:t>
            </a:r>
            <a:endParaRPr lang="en-GB" sz="1600" dirty="0">
              <a:latin typeface="Century Gothic" panose="020B0502020202020204" pitchFamily="34" charset="0"/>
            </a:endParaRPr>
          </a:p>
        </p:txBody>
      </p:sp>
      <p:sp>
        <p:nvSpPr>
          <p:cNvPr id="16" name="TextBox 15">
            <a:extLst>
              <a:ext uri="{FF2B5EF4-FFF2-40B4-BE49-F238E27FC236}">
                <a16:creationId xmlns:a16="http://schemas.microsoft.com/office/drawing/2014/main" id="{DC0C6E8B-4401-48ED-8ED6-DFB6D0AC0ADC}"/>
              </a:ext>
            </a:extLst>
          </p:cNvPr>
          <p:cNvSpPr txBox="1"/>
          <p:nvPr/>
        </p:nvSpPr>
        <p:spPr>
          <a:xfrm>
            <a:off x="395289" y="2089022"/>
            <a:ext cx="9406437" cy="584775"/>
          </a:xfrm>
          <a:prstGeom prst="rect">
            <a:avLst/>
          </a:prstGeom>
          <a:noFill/>
        </p:spPr>
        <p:txBody>
          <a:bodyPr wrap="square" rtlCol="0">
            <a:spAutoFit/>
          </a:bodyPr>
          <a:lstStyle/>
          <a:p>
            <a:r>
              <a:rPr lang="en-GB" sz="1600" b="1" i="0" dirty="0">
                <a:effectLst/>
                <a:latin typeface="Century Gothic" panose="020B0502020202020204" pitchFamily="34" charset="0"/>
              </a:rPr>
              <a:t>Success at School </a:t>
            </a:r>
            <a:r>
              <a:rPr lang="en-GB" sz="1600" b="0" i="0" dirty="0">
                <a:effectLst/>
                <a:latin typeface="Century Gothic" panose="020B0502020202020204" pitchFamily="34" charset="0"/>
              </a:rPr>
              <a:t>is the place for young people to explore careers, get the lowdown on top employers, and search for the latest jobs, courses and advice.</a:t>
            </a:r>
            <a:endParaRPr lang="en-GB" sz="1600" dirty="0">
              <a:latin typeface="Century Gothic" panose="020B0502020202020204" pitchFamily="34" charset="0"/>
            </a:endParaRPr>
          </a:p>
        </p:txBody>
      </p:sp>
      <p:pic>
        <p:nvPicPr>
          <p:cNvPr id="27" name="Picture 8" descr="Start">
            <a:hlinkClick r:id="rId3"/>
            <a:extLst>
              <a:ext uri="{FF2B5EF4-FFF2-40B4-BE49-F238E27FC236}">
                <a16:creationId xmlns:a16="http://schemas.microsoft.com/office/drawing/2014/main" id="{D2FB46A1-0E0D-4F95-999C-3AC0A778A1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002847"/>
            <a:ext cx="2133600" cy="7949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Picture 10" descr="Success at School - Choose your next steps">
            <a:hlinkClick r:id="rId5"/>
            <a:extLst>
              <a:ext uri="{FF2B5EF4-FFF2-40B4-BE49-F238E27FC236}">
                <a16:creationId xmlns:a16="http://schemas.microsoft.com/office/drawing/2014/main" id="{E1AFEA82-DC1B-4D5E-8B60-B1217C4BD1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564" r="21226"/>
          <a:stretch/>
        </p:blipFill>
        <p:spPr bwMode="auto">
          <a:xfrm>
            <a:off x="10010274" y="1677621"/>
            <a:ext cx="1786437" cy="11241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505A0024-A8C3-4648-9D6D-211CB259C802}"/>
              </a:ext>
            </a:extLst>
          </p:cNvPr>
          <p:cNvSpPr txBox="1"/>
          <p:nvPr/>
        </p:nvSpPr>
        <p:spPr>
          <a:xfrm>
            <a:off x="2696420" y="2979300"/>
            <a:ext cx="9102052" cy="830997"/>
          </a:xfrm>
          <a:prstGeom prst="rect">
            <a:avLst/>
          </a:prstGeom>
          <a:noFill/>
        </p:spPr>
        <p:txBody>
          <a:bodyPr wrap="square" rtlCol="0">
            <a:spAutoFit/>
          </a:bodyPr>
          <a:lstStyle/>
          <a:p>
            <a:r>
              <a:rPr lang="en-GB" sz="1600" b="1" i="0" dirty="0">
                <a:effectLst/>
                <a:latin typeface="Century Gothic" panose="020B0502020202020204" pitchFamily="34" charset="0"/>
              </a:rPr>
              <a:t>Sunderland Engineering Training Association (Seta) </a:t>
            </a:r>
            <a:r>
              <a:rPr lang="en-GB" sz="1600" b="0" i="0" dirty="0">
                <a:effectLst/>
                <a:latin typeface="Century Gothic" panose="020B0502020202020204" pitchFamily="34" charset="0"/>
              </a:rPr>
              <a:t>is a not-for-profit Group Training Association which delivers apprenticeships and both standard and bespoke commercial training courses.</a:t>
            </a:r>
            <a:endParaRPr lang="en-GB" sz="1600" dirty="0">
              <a:latin typeface="Century Gothic" panose="020B0502020202020204" pitchFamily="34" charset="0"/>
            </a:endParaRPr>
          </a:p>
        </p:txBody>
      </p:sp>
      <p:sp>
        <p:nvSpPr>
          <p:cNvPr id="30" name="TextBox 29">
            <a:extLst>
              <a:ext uri="{FF2B5EF4-FFF2-40B4-BE49-F238E27FC236}">
                <a16:creationId xmlns:a16="http://schemas.microsoft.com/office/drawing/2014/main" id="{9102CA66-E8F9-4BE5-8D9B-2DCE2A9E8E35}"/>
              </a:ext>
            </a:extLst>
          </p:cNvPr>
          <p:cNvSpPr txBox="1"/>
          <p:nvPr/>
        </p:nvSpPr>
        <p:spPr>
          <a:xfrm>
            <a:off x="395287" y="4101485"/>
            <a:ext cx="9256267" cy="584775"/>
          </a:xfrm>
          <a:prstGeom prst="rect">
            <a:avLst/>
          </a:prstGeom>
          <a:noFill/>
        </p:spPr>
        <p:txBody>
          <a:bodyPr wrap="square" rtlCol="0">
            <a:spAutoFit/>
          </a:bodyPr>
          <a:lstStyle/>
          <a:p>
            <a:r>
              <a:rPr lang="en-GB" sz="1600" b="1" i="0" dirty="0">
                <a:effectLst/>
                <a:latin typeface="Century Gothic" panose="020B0502020202020204" pitchFamily="34" charset="0"/>
              </a:rPr>
              <a:t>Team Programme </a:t>
            </a:r>
            <a:r>
              <a:rPr lang="en-GB" sz="1600" b="0" i="0" dirty="0">
                <a:effectLst/>
                <a:latin typeface="Century Gothic" panose="020B0502020202020204" pitchFamily="34" charset="0"/>
              </a:rPr>
              <a:t>is an enterprise journey for learners who have mild to moderate learning difficulties.</a:t>
            </a:r>
            <a:endParaRPr lang="en-GB" sz="1600" dirty="0">
              <a:latin typeface="Century Gothic" panose="020B0502020202020204" pitchFamily="34" charset="0"/>
            </a:endParaRPr>
          </a:p>
        </p:txBody>
      </p:sp>
      <p:pic>
        <p:nvPicPr>
          <p:cNvPr id="32" name="Picture 2" descr="Sunderland Engineering Training Association">
            <a:hlinkClick r:id="rId7"/>
            <a:extLst>
              <a:ext uri="{FF2B5EF4-FFF2-40B4-BE49-F238E27FC236}">
                <a16:creationId xmlns:a16="http://schemas.microsoft.com/office/drawing/2014/main" id="{DF54EA8A-D761-427A-A186-668D05F49F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9" y="2965082"/>
            <a:ext cx="2133599" cy="838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4" name="Picture 6" descr="UK Register of Career Development Professionals">
            <a:hlinkClick r:id="rId9"/>
            <a:extLst>
              <a:ext uri="{FF2B5EF4-FFF2-40B4-BE49-F238E27FC236}">
                <a16:creationId xmlns:a16="http://schemas.microsoft.com/office/drawing/2014/main" id="{25455A7B-2E51-41F7-B033-BC310BE52E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47" y="4799979"/>
            <a:ext cx="1689682" cy="8920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TextBox 13">
            <a:extLst>
              <a:ext uri="{FF2B5EF4-FFF2-40B4-BE49-F238E27FC236}">
                <a16:creationId xmlns:a16="http://schemas.microsoft.com/office/drawing/2014/main" id="{764C0C7A-0BA5-4029-BEA1-6151CDD716A9}"/>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9" name="Shape 114">
            <a:extLst>
              <a:ext uri="{FF2B5EF4-FFF2-40B4-BE49-F238E27FC236}">
                <a16:creationId xmlns:a16="http://schemas.microsoft.com/office/drawing/2014/main" id="{7F9070E2-2932-4BFF-87C0-AAF7B06F33DD}"/>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20" name="Picture 12" descr="New Career Development Framework">
            <a:extLst>
              <a:ext uri="{FF2B5EF4-FFF2-40B4-BE49-F238E27FC236}">
                <a16:creationId xmlns:a16="http://schemas.microsoft.com/office/drawing/2014/main" id="{6C57B7F2-3C5B-4C04-AB27-7B308CD2E5A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6" name="Picture 2" descr="Princes Trust Team Programme – The Bowthorpe News">
            <a:hlinkClick r:id="rId12"/>
            <a:extLst>
              <a:ext uri="{FF2B5EF4-FFF2-40B4-BE49-F238E27FC236}">
                <a16:creationId xmlns:a16="http://schemas.microsoft.com/office/drawing/2014/main" id="{16B4CDB1-0D02-4446-B583-F8FBE747375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34570" y="3902107"/>
            <a:ext cx="2518208" cy="7324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95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9" name="Google Shape;30;p2">
            <a:extLst>
              <a:ext uri="{FF2B5EF4-FFF2-40B4-BE49-F238E27FC236}">
                <a16:creationId xmlns:a16="http://schemas.microsoft.com/office/drawing/2014/main" id="{DB38422D-4AC7-4278-82B4-03914A5655A8}"/>
              </a:ext>
            </a:extLst>
          </p:cNvPr>
          <p:cNvGraphicFramePr/>
          <p:nvPr>
            <p:extLst>
              <p:ext uri="{D42A27DB-BD31-4B8C-83A1-F6EECF244321}">
                <p14:modId xmlns:p14="http://schemas.microsoft.com/office/powerpoint/2010/main" val="313370611"/>
              </p:ext>
            </p:extLst>
          </p:nvPr>
        </p:nvGraphicFramePr>
        <p:xfrm>
          <a:off x="231132" y="843642"/>
          <a:ext cx="11635323" cy="4896505"/>
        </p:xfrm>
        <a:graphic>
          <a:graphicData uri="http://schemas.openxmlformats.org/drawingml/2006/table">
            <a:tbl>
              <a:tblPr bandRow="1">
                <a:noFill/>
              </a:tblPr>
              <a:tblGrid>
                <a:gridCol w="642455">
                  <a:extLst>
                    <a:ext uri="{9D8B030D-6E8A-4147-A177-3AD203B41FA5}">
                      <a16:colId xmlns:a16="http://schemas.microsoft.com/office/drawing/2014/main" val="20000"/>
                    </a:ext>
                  </a:extLst>
                </a:gridCol>
                <a:gridCol w="1651441">
                  <a:extLst>
                    <a:ext uri="{9D8B030D-6E8A-4147-A177-3AD203B41FA5}">
                      <a16:colId xmlns:a16="http://schemas.microsoft.com/office/drawing/2014/main" val="20001"/>
                    </a:ext>
                  </a:extLst>
                </a:gridCol>
                <a:gridCol w="1095501">
                  <a:extLst>
                    <a:ext uri="{9D8B030D-6E8A-4147-A177-3AD203B41FA5}">
                      <a16:colId xmlns:a16="http://schemas.microsoft.com/office/drawing/2014/main" val="20002"/>
                    </a:ext>
                  </a:extLst>
                </a:gridCol>
                <a:gridCol w="7670824">
                  <a:extLst>
                    <a:ext uri="{9D8B030D-6E8A-4147-A177-3AD203B41FA5}">
                      <a16:colId xmlns:a16="http://schemas.microsoft.com/office/drawing/2014/main" val="20003"/>
                    </a:ext>
                  </a:extLst>
                </a:gridCol>
                <a:gridCol w="575102">
                  <a:extLst>
                    <a:ext uri="{9D8B030D-6E8A-4147-A177-3AD203B41FA5}">
                      <a16:colId xmlns:a16="http://schemas.microsoft.com/office/drawing/2014/main" val="201755333"/>
                    </a:ext>
                  </a:extLst>
                </a:gridCol>
              </a:tblGrid>
              <a:tr h="355910">
                <a:tc>
                  <a:txBody>
                    <a:bodyPr/>
                    <a:lstStyle/>
                    <a:p>
                      <a:pPr marL="0" marR="0" lvl="0" indent="0" algn="ctr" rtl="0">
                        <a:spcBef>
                          <a:spcPts val="0"/>
                        </a:spcBef>
                        <a:spcAft>
                          <a:spcPts val="0"/>
                        </a:spcAft>
                        <a:buNone/>
                      </a:pPr>
                      <a:r>
                        <a:rPr lang="en-GB" sz="1600" b="1" u="none" strike="noStrike" cap="none" dirty="0">
                          <a:solidFill>
                            <a:schemeClr val="bg1"/>
                          </a:solidFill>
                          <a:latin typeface="Century Gothic" panose="020B0502020202020204" pitchFamily="34" charset="0"/>
                          <a:ea typeface="Arial"/>
                          <a:cs typeface="Arial"/>
                          <a:sym typeface="Arial"/>
                        </a:rPr>
                        <a:t>Time</a:t>
                      </a:r>
                      <a:endParaRPr sz="1600" b="1" u="none" strike="noStrike" cap="none" dirty="0">
                        <a:solidFill>
                          <a:schemeClr val="bg1"/>
                        </a:solidFill>
                        <a:latin typeface="Century Gothic" panose="020B0502020202020204" pitchFamily="34" charset="0"/>
                        <a:ea typeface="Arial"/>
                        <a:cs typeface="Arial"/>
                        <a:sym typeface="Arial"/>
                      </a:endParaRPr>
                    </a:p>
                  </a:txBody>
                  <a:tcPr marL="91450" marR="91450" marT="45725" marB="45725" anchor="ctr">
                    <a:solidFill>
                      <a:srgbClr val="1F2C70"/>
                    </a:solidFill>
                  </a:tcPr>
                </a:tc>
                <a:tc>
                  <a:txBody>
                    <a:bodyPr/>
                    <a:lstStyle/>
                    <a:p>
                      <a:pPr marL="0" marR="0" lvl="0" indent="0" algn="ctr" rtl="0">
                        <a:spcBef>
                          <a:spcPts val="0"/>
                        </a:spcBef>
                        <a:spcAft>
                          <a:spcPts val="0"/>
                        </a:spcAft>
                        <a:buNone/>
                      </a:pPr>
                      <a:r>
                        <a:rPr lang="en-GB" sz="1600" b="1" u="none" strike="noStrike" cap="none" dirty="0">
                          <a:solidFill>
                            <a:schemeClr val="bg1"/>
                          </a:solidFill>
                          <a:latin typeface="Century Gothic" panose="020B0502020202020204" pitchFamily="34" charset="0"/>
                          <a:ea typeface="Arial"/>
                          <a:cs typeface="Arial"/>
                          <a:sym typeface="Arial"/>
                        </a:rPr>
                        <a:t>Objective </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0" marB="0" anchor="ctr">
                    <a:solidFill>
                      <a:srgbClr val="1F2C70"/>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Group</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1F2C70"/>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Task</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1F2C70"/>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CDI</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1F2C70"/>
                    </a:solidFill>
                  </a:tcPr>
                </a:tc>
                <a:extLst>
                  <a:ext uri="{0D108BD9-81ED-4DB2-BD59-A6C34878D82A}">
                    <a16:rowId xmlns:a16="http://schemas.microsoft.com/office/drawing/2014/main" val="10000"/>
                  </a:ext>
                </a:extLst>
              </a:tr>
              <a:tr h="440940">
                <a:tc>
                  <a:txBody>
                    <a:bodyPr/>
                    <a:lstStyle/>
                    <a:p>
                      <a:pPr marL="0" marR="0" lvl="0" indent="0" algn="ctr" rtl="0">
                        <a:spcBef>
                          <a:spcPts val="0"/>
                        </a:spcBef>
                        <a:spcAft>
                          <a:spcPts val="0"/>
                        </a:spcAft>
                        <a:buNone/>
                      </a:pPr>
                      <a:r>
                        <a:rPr lang="en-GB" sz="1100" b="1" u="none" strike="noStrike" cap="none" dirty="0">
                          <a:solidFill>
                            <a:schemeClr val="dk1"/>
                          </a:solidFill>
                          <a:latin typeface="Century Gothic" panose="020B0502020202020204" pitchFamily="34" charset="0"/>
                          <a:ea typeface="Arial"/>
                          <a:cs typeface="Arial"/>
                          <a:sym typeface="Arial"/>
                        </a:rPr>
                        <a:t>1-2 mins</a:t>
                      </a:r>
                      <a:endParaRPr sz="11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rtl="0">
                        <a:spcBef>
                          <a:spcPts val="0"/>
                        </a:spcBef>
                        <a:spcAft>
                          <a:spcPts val="0"/>
                        </a:spcAft>
                        <a:buClr>
                          <a:schemeClr val="dk1"/>
                        </a:buClr>
                        <a:buSzPts val="1200"/>
                        <a:buFont typeface="Arial"/>
                        <a:buNone/>
                      </a:pPr>
                      <a:r>
                        <a:rPr lang="en-GB" sz="1100" b="1" u="none" strike="noStrike" cap="none" dirty="0">
                          <a:solidFill>
                            <a:schemeClr val="dk1"/>
                          </a:solidFill>
                          <a:latin typeface="Century Gothic" panose="020B0502020202020204" pitchFamily="34" charset="0"/>
                          <a:ea typeface="Arial"/>
                          <a:cs typeface="Arial"/>
                          <a:sym typeface="Arial"/>
                        </a:rPr>
                        <a:t>Learning objectives &amp; keywords</a:t>
                      </a:r>
                      <a:endParaRPr sz="11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100" b="0" u="none" strike="noStrike" cap="none" dirty="0">
                          <a:solidFill>
                            <a:schemeClr val="dk1"/>
                          </a:solidFill>
                          <a:latin typeface="Century Gothic" panose="020B0502020202020204" pitchFamily="34" charset="0"/>
                          <a:ea typeface="Arial"/>
                          <a:cs typeface="Arial"/>
                          <a:sym typeface="Arial"/>
                        </a:rPr>
                        <a:t>Class</a:t>
                      </a:r>
                      <a:endParaRPr sz="1100" b="0" dirty="0">
                        <a:latin typeface="Century Gothic" panose="020B0502020202020204" pitchFamily="34" charset="0"/>
                      </a:endParaRPr>
                    </a:p>
                  </a:txBody>
                  <a:tcPr marL="32150" marR="32150" marT="50300" marB="5030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0" u="none" strike="noStrike" cap="none" dirty="0">
                          <a:solidFill>
                            <a:schemeClr val="dk1"/>
                          </a:solidFill>
                          <a:latin typeface="Century Gothic" panose="020B0502020202020204" pitchFamily="34" charset="0"/>
                          <a:ea typeface="Arial"/>
                          <a:cs typeface="Arial"/>
                          <a:sym typeface="Arial"/>
                        </a:rPr>
                        <a:t>Learners look at the learning objectives and keywords for the lesson. </a:t>
                      </a:r>
                      <a:endParaRPr sz="1100" b="0" dirty="0">
                        <a:latin typeface="Century Gothic" panose="020B0502020202020204" pitchFamily="34" charset="0"/>
                      </a:endParaRPr>
                    </a:p>
                  </a:txBody>
                  <a:tcPr marL="32150" marR="32150" marT="50300" marB="5030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100" b="1" dirty="0">
                          <a:latin typeface="Century Gothic" panose="020B0502020202020204" pitchFamily="34" charset="0"/>
                        </a:rPr>
                        <a:t>N/A</a:t>
                      </a:r>
                      <a:endParaRPr sz="1100" b="1" dirty="0">
                        <a:latin typeface="Century Gothic" panose="020B0502020202020204" pitchFamily="34" charset="0"/>
                      </a:endParaRPr>
                    </a:p>
                  </a:txBody>
                  <a:tcPr marL="32150" marR="32150" marT="50300" marB="50300" anchor="ctr">
                    <a:solidFill>
                      <a:srgbClr val="B9EDFF"/>
                    </a:solidFill>
                  </a:tcPr>
                </a:tc>
                <a:extLst>
                  <a:ext uri="{0D108BD9-81ED-4DB2-BD59-A6C34878D82A}">
                    <a16:rowId xmlns:a16="http://schemas.microsoft.com/office/drawing/2014/main" val="10001"/>
                  </a:ext>
                </a:extLst>
              </a:tr>
              <a:tr h="450394">
                <a:tc>
                  <a:txBody>
                    <a:bodyPr/>
                    <a:lstStyle/>
                    <a:p>
                      <a:pPr marL="0" marR="0" lvl="0" indent="0" algn="ctr" rtl="0">
                        <a:spcBef>
                          <a:spcPts val="0"/>
                        </a:spcBef>
                        <a:spcAft>
                          <a:spcPts val="0"/>
                        </a:spcAft>
                        <a:buNone/>
                      </a:pPr>
                      <a:r>
                        <a:rPr lang="en-GB" sz="1100" b="1" u="none" strike="noStrike" cap="none" dirty="0">
                          <a:solidFill>
                            <a:schemeClr val="dk1"/>
                          </a:solidFill>
                          <a:latin typeface="Century Gothic" panose="020B0502020202020204" pitchFamily="34" charset="0"/>
                          <a:ea typeface="Arial"/>
                          <a:cs typeface="Arial"/>
                          <a:sym typeface="Arial"/>
                        </a:rPr>
                        <a:t>4-6 mins</a:t>
                      </a:r>
                      <a:endParaRPr sz="11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1" u="none" strike="noStrike" cap="none" dirty="0">
                          <a:solidFill>
                            <a:schemeClr val="dk1"/>
                          </a:solidFill>
                          <a:latin typeface="Century Gothic" panose="020B0502020202020204" pitchFamily="34" charset="0"/>
                          <a:ea typeface="Arial"/>
                          <a:cs typeface="Arial"/>
                          <a:sym typeface="Arial"/>
                        </a:rPr>
                        <a:t>1. What is Labour Market Information?</a:t>
                      </a:r>
                      <a:endParaRPr sz="11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200"/>
                        <a:buFont typeface="Arial"/>
                        <a:buNone/>
                        <a:tabLst/>
                        <a:defRPr/>
                      </a:pPr>
                      <a:r>
                        <a:rPr lang="en-GB" sz="1100" b="0" u="none" strike="noStrike" cap="none" dirty="0">
                          <a:solidFill>
                            <a:schemeClr val="dk1"/>
                          </a:solidFill>
                          <a:latin typeface="Century Gothic" panose="020B0502020202020204" pitchFamily="34" charset="0"/>
                          <a:ea typeface="Arial"/>
                          <a:cs typeface="Arial"/>
                          <a:sym typeface="Arial"/>
                        </a:rPr>
                        <a:t>Class</a:t>
                      </a:r>
                      <a:endParaRPr lang="en-GB" sz="1100" b="0" dirty="0">
                        <a:latin typeface="Century Gothic" panose="020B0502020202020204" pitchFamily="34" charset="0"/>
                      </a:endParaRPr>
                    </a:p>
                  </a:txBody>
                  <a:tcPr marL="32150" marR="32150" marT="50300" marB="5030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0" u="none" strike="noStrike" cap="none" dirty="0">
                          <a:solidFill>
                            <a:schemeClr val="dk1"/>
                          </a:solidFill>
                          <a:latin typeface="Century Gothic" panose="020B0502020202020204" pitchFamily="34" charset="0"/>
                          <a:ea typeface="Arial"/>
                          <a:cs typeface="Arial"/>
                          <a:sym typeface="Arial"/>
                        </a:rPr>
                        <a:t>Learners discuss what LMI is and how it can be used to understand what employment opportunities there are locally. They then write down three jobs they might be interested in in the future.     </a:t>
                      </a:r>
                      <a:endParaRPr lang="en-GB" sz="1100" b="0" dirty="0">
                        <a:latin typeface="Century Gothic" panose="020B0502020202020204" pitchFamily="34" charset="0"/>
                      </a:endParaRPr>
                    </a:p>
                  </a:txBody>
                  <a:tcPr marL="32150" marR="32150" marT="50300" marB="5030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100" b="0" dirty="0">
                        <a:latin typeface="Century Gothic" panose="020B0502020202020204" pitchFamily="34" charset="0"/>
                      </a:endParaRPr>
                    </a:p>
                  </a:txBody>
                  <a:tcPr marL="32150" marR="32150" marT="50300" marB="50300" anchor="ctr">
                    <a:solidFill>
                      <a:srgbClr val="1DD9FF"/>
                    </a:solidFill>
                  </a:tcPr>
                </a:tc>
                <a:extLst>
                  <a:ext uri="{0D108BD9-81ED-4DB2-BD59-A6C34878D82A}">
                    <a16:rowId xmlns:a16="http://schemas.microsoft.com/office/drawing/2014/main" val="10002"/>
                  </a:ext>
                </a:extLst>
              </a:tr>
              <a:tr h="450394">
                <a:tc>
                  <a:txBody>
                    <a:bodyPr/>
                    <a:lstStyle/>
                    <a:p>
                      <a:pPr marL="0" marR="0" lvl="0" indent="0" algn="ctr" rtl="0">
                        <a:spcBef>
                          <a:spcPts val="0"/>
                        </a:spcBef>
                        <a:spcAft>
                          <a:spcPts val="0"/>
                        </a:spcAft>
                        <a:buNone/>
                      </a:pPr>
                      <a:r>
                        <a:rPr lang="en-GB" sz="1100" b="1" u="none" strike="noStrike" cap="none" dirty="0">
                          <a:solidFill>
                            <a:schemeClr val="dk1"/>
                          </a:solidFill>
                          <a:latin typeface="Century Gothic" panose="020B0502020202020204" pitchFamily="34" charset="0"/>
                          <a:ea typeface="Arial"/>
                          <a:cs typeface="Arial"/>
                          <a:sym typeface="Arial"/>
                        </a:rPr>
                        <a:t>2-3 mins</a:t>
                      </a:r>
                      <a:endParaRPr sz="11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sz="1100" b="1" u="none" strike="noStrike" cap="none" dirty="0">
                          <a:solidFill>
                            <a:schemeClr val="dk1"/>
                          </a:solidFill>
                          <a:latin typeface="Century Gothic" panose="020B0502020202020204" pitchFamily="34" charset="0"/>
                          <a:ea typeface="Arial"/>
                          <a:cs typeface="Arial"/>
                          <a:sym typeface="Arial"/>
                        </a:rPr>
                        <a:t>2. The North East Labour Market</a:t>
                      </a:r>
                      <a:endParaRPr lang="en-GB" sz="11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rtl="0">
                        <a:spcBef>
                          <a:spcPts val="0"/>
                        </a:spcBef>
                        <a:spcAft>
                          <a:spcPts val="0"/>
                        </a:spcAft>
                        <a:buNone/>
                      </a:pPr>
                      <a:r>
                        <a:rPr lang="en-GB" sz="1100" b="0" u="none" strike="noStrike" cap="none" dirty="0">
                          <a:solidFill>
                            <a:schemeClr val="dk1"/>
                          </a:solidFill>
                          <a:latin typeface="Century Gothic" panose="020B0502020202020204" pitchFamily="34" charset="0"/>
                          <a:ea typeface="Arial"/>
                          <a:cs typeface="Arial"/>
                          <a:sym typeface="Arial"/>
                        </a:rPr>
                        <a:t>Pair</a:t>
                      </a:r>
                      <a:endParaRPr sz="1100" b="0" u="none" strike="noStrike" cap="none" dirty="0">
                        <a:solidFill>
                          <a:schemeClr val="dk1"/>
                        </a:solidFill>
                        <a:latin typeface="Century Gothic" panose="020B0502020202020204" pitchFamily="34" charset="0"/>
                        <a:ea typeface="Arial"/>
                        <a:cs typeface="Arial"/>
                        <a:sym typeface="Arial"/>
                      </a:endParaRPr>
                    </a:p>
                  </a:txBody>
                  <a:tcPr marL="32150" marR="32150" marT="50300" marB="50300" anchor="ctr">
                    <a:solidFill>
                      <a:srgbClr val="B9EDFF"/>
                    </a:solidFill>
                  </a:tcPr>
                </a:tc>
                <a:tc>
                  <a:txBody>
                    <a:bodyPr/>
                    <a:lstStyle/>
                    <a:p>
                      <a:pPr marL="0" marR="0" lvl="0" indent="0" algn="l" rtl="0">
                        <a:spcBef>
                          <a:spcPts val="0"/>
                        </a:spcBef>
                        <a:spcAft>
                          <a:spcPts val="0"/>
                        </a:spcAft>
                        <a:buNone/>
                      </a:pPr>
                      <a:r>
                        <a:rPr lang="en-GB" sz="1100" b="0" u="none" strike="noStrike" cap="none" dirty="0">
                          <a:solidFill>
                            <a:schemeClr val="dk1"/>
                          </a:solidFill>
                          <a:latin typeface="Century Gothic" panose="020B0502020202020204" pitchFamily="34" charset="0"/>
                          <a:ea typeface="Arial"/>
                          <a:cs typeface="Arial"/>
                          <a:sym typeface="Arial"/>
                        </a:rPr>
                        <a:t>Learners discuss with a partner what opportunities, employers and sectors they are aware of in the North East. </a:t>
                      </a:r>
                      <a:endParaRPr sz="1100" b="0" dirty="0">
                        <a:latin typeface="Century Gothic" panose="020B0502020202020204" pitchFamily="34" charset="0"/>
                      </a:endParaRPr>
                    </a:p>
                  </a:txBody>
                  <a:tcPr marL="32150" marR="32150" marT="50300" marB="50300" anchor="ctr">
                    <a:solidFill>
                      <a:srgbClr val="B9EDFF"/>
                    </a:solidFill>
                  </a:tcPr>
                </a:tc>
                <a:tc>
                  <a:txBody>
                    <a:bodyPr/>
                    <a:lstStyle/>
                    <a:p>
                      <a:pPr marL="0" marR="0" lvl="0" indent="0" algn="l" rtl="0">
                        <a:spcBef>
                          <a:spcPts val="0"/>
                        </a:spcBef>
                        <a:spcAft>
                          <a:spcPts val="0"/>
                        </a:spcAft>
                        <a:buNone/>
                      </a:pPr>
                      <a:endParaRPr sz="1100" b="0" dirty="0">
                        <a:latin typeface="Century Gothic" panose="020B0502020202020204" pitchFamily="34" charset="0"/>
                      </a:endParaRPr>
                    </a:p>
                  </a:txBody>
                  <a:tcPr marL="32150" marR="32150" marT="50300" marB="50300" anchor="ctr">
                    <a:solidFill>
                      <a:srgbClr val="B9EDFF"/>
                    </a:solidFill>
                  </a:tcPr>
                </a:tc>
                <a:extLst>
                  <a:ext uri="{0D108BD9-81ED-4DB2-BD59-A6C34878D82A}">
                    <a16:rowId xmlns:a16="http://schemas.microsoft.com/office/drawing/2014/main" val="10003"/>
                  </a:ext>
                </a:extLst>
              </a:tr>
              <a:tr h="440940">
                <a:tc>
                  <a:txBody>
                    <a:bodyPr/>
                    <a:lstStyle/>
                    <a:p>
                      <a:pPr marL="0" marR="0" lvl="0" indent="0" algn="ctr" rtl="0">
                        <a:spcBef>
                          <a:spcPts val="0"/>
                        </a:spcBef>
                        <a:spcAft>
                          <a:spcPts val="0"/>
                        </a:spcAft>
                        <a:buNone/>
                      </a:pPr>
                      <a:r>
                        <a:rPr lang="en-GB" sz="1100" b="1" dirty="0">
                          <a:solidFill>
                            <a:schemeClr val="dk1"/>
                          </a:solidFill>
                          <a:latin typeface="Century Gothic" panose="020B0502020202020204" pitchFamily="34" charset="0"/>
                          <a:ea typeface="Arial"/>
                          <a:cs typeface="Arial"/>
                          <a:sym typeface="Arial"/>
                        </a:rPr>
                        <a:t>4-5 mins</a:t>
                      </a:r>
                      <a:endParaRPr sz="11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1" dirty="0">
                          <a:solidFill>
                            <a:schemeClr val="dk1"/>
                          </a:solidFill>
                          <a:latin typeface="Century Gothic" panose="020B0502020202020204" pitchFamily="34" charset="0"/>
                          <a:ea typeface="Arial"/>
                          <a:cs typeface="Arial"/>
                          <a:sym typeface="Arial"/>
                        </a:rPr>
                        <a:t>3. </a:t>
                      </a:r>
                      <a:r>
                        <a:rPr lang="en-GB" sz="1100" b="1" u="none" strike="noStrike" cap="none" dirty="0">
                          <a:solidFill>
                            <a:schemeClr val="dk1"/>
                          </a:solidFill>
                          <a:latin typeface="Century Gothic" panose="020B0502020202020204" pitchFamily="34" charset="0"/>
                          <a:ea typeface="Arial"/>
                          <a:cs typeface="Arial"/>
                          <a:sym typeface="Arial"/>
                        </a:rPr>
                        <a:t>Your North East opportunities in Transport &amp; Logistics</a:t>
                      </a:r>
                      <a:endParaRPr sz="1100" b="1" dirty="0">
                        <a:highlight>
                          <a:srgbClr val="FF00FF"/>
                        </a:highlight>
                        <a:latin typeface="Century Gothic" panose="020B0502020202020204" pitchFamily="34" charset="0"/>
                      </a:endParaRPr>
                    </a:p>
                  </a:txBody>
                  <a:tcPr marL="32150" marR="32150" marT="0" marB="0" anchor="ctr">
                    <a:solidFill>
                      <a:srgbClr val="1DD9FF"/>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200"/>
                        <a:buFont typeface="Arial"/>
                        <a:buNone/>
                        <a:tabLst/>
                        <a:defRPr/>
                      </a:pPr>
                      <a:r>
                        <a:rPr lang="en-GB" sz="1100" b="0" u="none" strike="noStrike" cap="none" dirty="0">
                          <a:solidFill>
                            <a:schemeClr val="dk1"/>
                          </a:solidFill>
                          <a:latin typeface="Century Gothic" panose="020B0502020202020204" pitchFamily="34" charset="0"/>
                          <a:ea typeface="Arial"/>
                          <a:cs typeface="Arial"/>
                          <a:sym typeface="Arial"/>
                        </a:rPr>
                        <a:t>Class</a:t>
                      </a:r>
                      <a:endParaRPr lang="en-GB" sz="11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0" u="none" strike="noStrike" cap="none" dirty="0">
                          <a:solidFill>
                            <a:schemeClr val="dk1"/>
                          </a:solidFill>
                          <a:latin typeface="Century Gothic" panose="020B0502020202020204" pitchFamily="34" charset="0"/>
                          <a:ea typeface="Arial"/>
                          <a:cs typeface="Arial"/>
                          <a:sym typeface="Arial"/>
                        </a:rPr>
                        <a:t>Learners</a:t>
                      </a:r>
                      <a:r>
                        <a:rPr lang="en-GB" sz="1100" b="0" dirty="0">
                          <a:solidFill>
                            <a:schemeClr val="dk1"/>
                          </a:solidFill>
                          <a:latin typeface="Century Gothic" panose="020B0502020202020204" pitchFamily="34" charset="0"/>
                          <a:ea typeface="Arial"/>
                          <a:cs typeface="Arial"/>
                          <a:sym typeface="Arial"/>
                        </a:rPr>
                        <a:t> find out more about opportunities in Transport &amp; Logistics. They watch a short film explaining it and discuss their interests in the careers they have seen.  </a:t>
                      </a:r>
                      <a:endParaRPr lang="en-GB" sz="11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100" b="1" dirty="0">
                        <a:latin typeface="Century Gothic" panose="020B0502020202020204" pitchFamily="34" charset="0"/>
                      </a:endParaRPr>
                    </a:p>
                  </a:txBody>
                  <a:tcPr marL="32150" marR="32150" marT="0" marB="0" anchor="ctr">
                    <a:solidFill>
                      <a:srgbClr val="1DD9FF"/>
                    </a:solidFill>
                  </a:tcPr>
                </a:tc>
                <a:extLst>
                  <a:ext uri="{0D108BD9-81ED-4DB2-BD59-A6C34878D82A}">
                    <a16:rowId xmlns:a16="http://schemas.microsoft.com/office/drawing/2014/main" val="10004"/>
                  </a:ext>
                </a:extLst>
              </a:tr>
              <a:tr h="382288">
                <a:tc>
                  <a:txBody>
                    <a:bodyPr/>
                    <a:lstStyle/>
                    <a:p>
                      <a:pPr marL="0" marR="0" lvl="0" indent="0" algn="ctr" rtl="0">
                        <a:spcBef>
                          <a:spcPts val="0"/>
                        </a:spcBef>
                        <a:spcAft>
                          <a:spcPts val="0"/>
                        </a:spcAft>
                        <a:buNone/>
                      </a:pPr>
                      <a:r>
                        <a:rPr lang="en-GB" sz="1100" b="1" dirty="0">
                          <a:solidFill>
                            <a:schemeClr val="dk1"/>
                          </a:solidFill>
                          <a:latin typeface="Century Gothic" panose="020B0502020202020204" pitchFamily="34" charset="0"/>
                          <a:ea typeface="Arial"/>
                          <a:cs typeface="Arial"/>
                          <a:sym typeface="Arial"/>
                        </a:rPr>
                        <a:t>4-5 mins</a:t>
                      </a:r>
                      <a:endParaRPr sz="11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1" dirty="0">
                          <a:solidFill>
                            <a:schemeClr val="dk1"/>
                          </a:solidFill>
                          <a:latin typeface="Century Gothic" panose="020B0502020202020204" pitchFamily="34" charset="0"/>
                          <a:ea typeface="Arial"/>
                          <a:cs typeface="Arial"/>
                          <a:sym typeface="Arial"/>
                        </a:rPr>
                        <a:t>4. Do you challenge yourself?</a:t>
                      </a:r>
                      <a:endParaRPr sz="11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200"/>
                        <a:buFont typeface="Arial"/>
                        <a:buNone/>
                        <a:tabLst/>
                        <a:defRPr/>
                      </a:pPr>
                      <a:r>
                        <a:rPr lang="en-GB" sz="1100" b="0" dirty="0">
                          <a:solidFill>
                            <a:schemeClr val="dk1"/>
                          </a:solidFill>
                          <a:latin typeface="Century Gothic" panose="020B0502020202020204" pitchFamily="34" charset="0"/>
                          <a:ea typeface="Arial"/>
                          <a:cs typeface="Arial"/>
                          <a:sym typeface="Arial"/>
                        </a:rPr>
                        <a:t>Pair</a:t>
                      </a: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0" dirty="0">
                          <a:solidFill>
                            <a:schemeClr val="dk1"/>
                          </a:solidFill>
                          <a:latin typeface="Century Gothic" panose="020B0502020202020204" pitchFamily="34" charset="0"/>
                          <a:ea typeface="Arial"/>
                          <a:cs typeface="Arial"/>
                          <a:sym typeface="Arial"/>
                        </a:rPr>
                        <a:t>Learners reflect on the action they have taken regarding the jobs market. </a:t>
                      </a:r>
                      <a:endParaRPr lang="en-GB" sz="11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100" b="0" dirty="0">
                        <a:latin typeface="Century Gothic" panose="020B0502020202020204" pitchFamily="34" charset="0"/>
                      </a:endParaRPr>
                    </a:p>
                  </a:txBody>
                  <a:tcPr marL="32150" marR="32150" marT="0" marB="0" anchor="ctr">
                    <a:solidFill>
                      <a:srgbClr val="B9EDFF"/>
                    </a:solidFill>
                  </a:tcPr>
                </a:tc>
                <a:extLst>
                  <a:ext uri="{0D108BD9-81ED-4DB2-BD59-A6C34878D82A}">
                    <a16:rowId xmlns:a16="http://schemas.microsoft.com/office/drawing/2014/main" val="10005"/>
                  </a:ext>
                </a:extLst>
              </a:tr>
              <a:tr h="440940">
                <a:tc>
                  <a:txBody>
                    <a:bodyPr/>
                    <a:lstStyle/>
                    <a:p>
                      <a:pPr marL="0" marR="0" lvl="0" indent="0" algn="ctr" rtl="0">
                        <a:spcBef>
                          <a:spcPts val="0"/>
                        </a:spcBef>
                        <a:spcAft>
                          <a:spcPts val="0"/>
                        </a:spcAft>
                        <a:buNone/>
                      </a:pPr>
                      <a:r>
                        <a:rPr lang="en-GB" sz="1100" b="1" dirty="0">
                          <a:latin typeface="Century Gothic" panose="020B0502020202020204" pitchFamily="34" charset="0"/>
                        </a:rPr>
                        <a:t>5-7 mins</a:t>
                      </a:r>
                      <a:endParaRPr sz="11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1" dirty="0">
                          <a:latin typeface="Century Gothic" panose="020B0502020202020204" pitchFamily="34" charset="0"/>
                        </a:rPr>
                        <a:t>5. What are stereotypes?</a:t>
                      </a:r>
                      <a:endParaRPr sz="11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100" b="0" dirty="0">
                          <a:latin typeface="Century Gothic" panose="020B0502020202020204" pitchFamily="34" charset="0"/>
                        </a:rPr>
                        <a:t>Class/</a:t>
                      </a:r>
                    </a:p>
                    <a:p>
                      <a:pPr marL="0" marR="0" lvl="0" indent="0" algn="ctr" rtl="0">
                        <a:lnSpc>
                          <a:spcPct val="100000"/>
                        </a:lnSpc>
                        <a:spcBef>
                          <a:spcPts val="0"/>
                        </a:spcBef>
                        <a:spcAft>
                          <a:spcPts val="0"/>
                        </a:spcAft>
                        <a:buClr>
                          <a:schemeClr val="dk1"/>
                        </a:buClr>
                        <a:buSzPts val="1200"/>
                        <a:buFont typeface="Arial"/>
                        <a:buNone/>
                      </a:pPr>
                      <a:r>
                        <a:rPr lang="en-GB" sz="1100" b="0" dirty="0">
                          <a:latin typeface="Century Gothic" panose="020B0502020202020204" pitchFamily="34" charset="0"/>
                        </a:rPr>
                        <a:t>Individual</a:t>
                      </a:r>
                      <a:endParaRPr sz="11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0" dirty="0">
                          <a:latin typeface="Century Gothic" panose="020B0502020202020204" pitchFamily="34" charset="0"/>
                        </a:rPr>
                        <a:t>Learners watch a short film about stereotypes and the impact they can have on different sectors. They then reflect on what makes us think that only one “type” of person can do a certain role. </a:t>
                      </a:r>
                      <a:endParaRPr sz="11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100" b="0" dirty="0">
                        <a:latin typeface="Century Gothic" panose="020B0502020202020204" pitchFamily="34" charset="0"/>
                      </a:endParaRPr>
                    </a:p>
                  </a:txBody>
                  <a:tcPr marL="32150" marR="32150" marT="0" marB="0" anchor="ctr">
                    <a:solidFill>
                      <a:srgbClr val="1DD9FF"/>
                    </a:solidFill>
                  </a:tcPr>
                </a:tc>
                <a:extLst>
                  <a:ext uri="{0D108BD9-81ED-4DB2-BD59-A6C34878D82A}">
                    <a16:rowId xmlns:a16="http://schemas.microsoft.com/office/drawing/2014/main" val="2192117671"/>
                  </a:ext>
                </a:extLst>
              </a:tr>
              <a:tr h="440940">
                <a:tc>
                  <a:txBody>
                    <a:bodyPr/>
                    <a:lstStyle/>
                    <a:p>
                      <a:pPr marL="0" marR="0" lvl="0" indent="0" algn="ctr" rtl="0">
                        <a:spcBef>
                          <a:spcPts val="0"/>
                        </a:spcBef>
                        <a:spcAft>
                          <a:spcPts val="0"/>
                        </a:spcAft>
                        <a:buNone/>
                      </a:pPr>
                      <a:r>
                        <a:rPr lang="en-GB" sz="1100" b="1" dirty="0">
                          <a:latin typeface="Century Gothic" panose="020B0502020202020204" pitchFamily="34" charset="0"/>
                        </a:rPr>
                        <a:t>4-7 mins</a:t>
                      </a:r>
                      <a:endParaRPr sz="11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1" dirty="0">
                          <a:latin typeface="Century Gothic" panose="020B0502020202020204" pitchFamily="34" charset="0"/>
                        </a:rPr>
                        <a:t>6. What is discrimination?</a:t>
                      </a:r>
                      <a:endParaRPr sz="11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100" b="0" dirty="0">
                          <a:latin typeface="Century Gothic" panose="020B0502020202020204" pitchFamily="34" charset="0"/>
                        </a:rPr>
                        <a:t>Pair/</a:t>
                      </a:r>
                    </a:p>
                    <a:p>
                      <a:pPr marL="0" marR="0" lvl="0" indent="0" algn="ctr" rtl="0">
                        <a:lnSpc>
                          <a:spcPct val="100000"/>
                        </a:lnSpc>
                        <a:spcBef>
                          <a:spcPts val="0"/>
                        </a:spcBef>
                        <a:spcAft>
                          <a:spcPts val="0"/>
                        </a:spcAft>
                        <a:buClr>
                          <a:schemeClr val="dk1"/>
                        </a:buClr>
                        <a:buSzPts val="1200"/>
                        <a:buFont typeface="Arial"/>
                        <a:buNone/>
                      </a:pPr>
                      <a:r>
                        <a:rPr lang="en-GB" sz="1100" b="0" dirty="0">
                          <a:latin typeface="Century Gothic" panose="020B0502020202020204" pitchFamily="34" charset="0"/>
                        </a:rPr>
                        <a:t>Individual</a:t>
                      </a: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0" dirty="0">
                          <a:latin typeface="Century Gothic" panose="020B0502020202020204" pitchFamily="34" charset="0"/>
                        </a:rPr>
                        <a:t>Learners explore what is meant by discrimination and whether they have ever experienced it themselves. They consider how what they have learned so far has opened their eyes to other career options. </a:t>
                      </a:r>
                      <a:endParaRPr sz="11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100" b="0" dirty="0">
                        <a:latin typeface="Century Gothic" panose="020B0502020202020204" pitchFamily="34" charset="0"/>
                      </a:endParaRPr>
                    </a:p>
                  </a:txBody>
                  <a:tcPr marL="32150" marR="32150" marT="0" marB="0" anchor="ctr">
                    <a:solidFill>
                      <a:srgbClr val="B9EDFF"/>
                    </a:solidFill>
                  </a:tcPr>
                </a:tc>
                <a:extLst>
                  <a:ext uri="{0D108BD9-81ED-4DB2-BD59-A6C34878D82A}">
                    <a16:rowId xmlns:a16="http://schemas.microsoft.com/office/drawing/2014/main" val="2714360462"/>
                  </a:ext>
                </a:extLst>
              </a:tr>
              <a:tr h="440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dk1"/>
                          </a:solidFill>
                          <a:latin typeface="Century Gothic" panose="020B0502020202020204" pitchFamily="34" charset="0"/>
                          <a:cs typeface="Arial"/>
                          <a:sym typeface="Arial"/>
                        </a:rPr>
                        <a:t>5-7 mins</a:t>
                      </a:r>
                      <a:endParaRPr lang="en-GB" sz="11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1" dirty="0">
                          <a:latin typeface="Century Gothic" panose="020B0502020202020204" pitchFamily="34" charset="0"/>
                        </a:rPr>
                        <a:t>7. Pathways to your future</a:t>
                      </a:r>
                      <a:endParaRPr sz="11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100" b="0" dirty="0">
                          <a:latin typeface="Century Gothic" panose="020B0502020202020204" pitchFamily="34" charset="0"/>
                        </a:rPr>
                        <a:t>Pair</a:t>
                      </a: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0" dirty="0">
                          <a:solidFill>
                            <a:schemeClr val="dk1"/>
                          </a:solidFill>
                          <a:latin typeface="Century Gothic" panose="020B0502020202020204" pitchFamily="34" charset="0"/>
                          <a:cs typeface="Arial"/>
                          <a:sym typeface="Arial"/>
                        </a:rPr>
                        <a:t>Learners watch a video on  post 16 choices and reflect on the transition from KS4 to KS5. They then consider which routes suit them and their circumstances.</a:t>
                      </a:r>
                      <a:endParaRPr sz="11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100" b="0" dirty="0">
                        <a:latin typeface="Century Gothic" panose="020B0502020202020204" pitchFamily="34" charset="0"/>
                      </a:endParaRPr>
                    </a:p>
                  </a:txBody>
                  <a:tcPr marL="32150" marR="32150" marT="0" marB="0" anchor="ctr">
                    <a:solidFill>
                      <a:srgbClr val="1DD9FF"/>
                    </a:solidFill>
                  </a:tcPr>
                </a:tc>
                <a:extLst>
                  <a:ext uri="{0D108BD9-81ED-4DB2-BD59-A6C34878D82A}">
                    <a16:rowId xmlns:a16="http://schemas.microsoft.com/office/drawing/2014/main" val="10006"/>
                  </a:ext>
                </a:extLst>
              </a:tr>
              <a:tr h="5196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latin typeface="Century Gothic" panose="020B0502020202020204" pitchFamily="34" charset="0"/>
                        </a:rPr>
                        <a:t>2-4 mins</a:t>
                      </a:r>
                    </a:p>
                  </a:txBody>
                  <a:tcPr marL="91450" marR="91450" marT="45725" marB="45725"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1" dirty="0">
                          <a:latin typeface="Century Gothic" panose="020B0502020202020204" pitchFamily="34" charset="0"/>
                        </a:rPr>
                        <a:t>8. Pursuing your future</a:t>
                      </a:r>
                      <a:endParaRPr sz="11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100" b="0" dirty="0">
                          <a:latin typeface="Century Gothic" panose="020B0502020202020204" pitchFamily="34" charset="0"/>
                        </a:rPr>
                        <a:t>Pair/</a:t>
                      </a:r>
                    </a:p>
                    <a:p>
                      <a:pPr marL="0" marR="0" lvl="0" indent="0" algn="ctr" rtl="0">
                        <a:lnSpc>
                          <a:spcPct val="100000"/>
                        </a:lnSpc>
                        <a:spcBef>
                          <a:spcPts val="0"/>
                        </a:spcBef>
                        <a:spcAft>
                          <a:spcPts val="0"/>
                        </a:spcAft>
                        <a:buClr>
                          <a:schemeClr val="dk1"/>
                        </a:buClr>
                        <a:buSzPts val="1200"/>
                        <a:buFont typeface="Arial"/>
                        <a:buNone/>
                      </a:pPr>
                      <a:r>
                        <a:rPr lang="en-GB" sz="1100" b="0" dirty="0">
                          <a:latin typeface="Century Gothic" panose="020B0502020202020204" pitchFamily="34" charset="0"/>
                        </a:rPr>
                        <a:t>Small group</a:t>
                      </a:r>
                      <a:endParaRPr sz="11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0" dirty="0">
                          <a:latin typeface="Century Gothic" panose="020B0502020202020204" pitchFamily="34" charset="0"/>
                        </a:rPr>
                        <a:t>Learners discuss what they want to do when they leave school, using some potential pathways to help them. They then reflect on how job adverts are created and how that will help them create a successful application. </a:t>
                      </a:r>
                      <a:endParaRPr sz="11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100" b="0" dirty="0">
                        <a:latin typeface="Century Gothic" panose="020B0502020202020204" pitchFamily="34" charset="0"/>
                      </a:endParaRPr>
                    </a:p>
                  </a:txBody>
                  <a:tcPr marL="32150" marR="32150" marT="0" marB="0" anchor="ctr">
                    <a:solidFill>
                      <a:srgbClr val="B9EDFF"/>
                    </a:solidFill>
                  </a:tcPr>
                </a:tc>
                <a:extLst>
                  <a:ext uri="{0D108BD9-81ED-4DB2-BD59-A6C34878D82A}">
                    <a16:rowId xmlns:a16="http://schemas.microsoft.com/office/drawing/2014/main" val="4043931906"/>
                  </a:ext>
                </a:extLst>
              </a:tr>
              <a:tr h="346444">
                <a:tc>
                  <a:txBody>
                    <a:bodyPr/>
                    <a:lstStyle/>
                    <a:p>
                      <a:pPr marL="0" marR="0" lvl="0" indent="0" algn="ctr" rtl="0">
                        <a:spcBef>
                          <a:spcPts val="0"/>
                        </a:spcBef>
                        <a:spcAft>
                          <a:spcPts val="0"/>
                        </a:spcAft>
                        <a:buNone/>
                      </a:pPr>
                      <a:r>
                        <a:rPr lang="en-GB" sz="1100" b="1" dirty="0">
                          <a:latin typeface="Century Gothic" panose="020B0502020202020204" pitchFamily="34" charset="0"/>
                        </a:rPr>
                        <a:t>1-2 mins</a:t>
                      </a:r>
                      <a:endParaRPr sz="11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1" dirty="0">
                          <a:latin typeface="Century Gothic" panose="020B0502020202020204" pitchFamily="34" charset="0"/>
                        </a:rPr>
                        <a:t>9. Recruitment &amp; selection</a:t>
                      </a:r>
                      <a:endParaRPr sz="11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100" b="0" dirty="0">
                          <a:solidFill>
                            <a:schemeClr val="dk1"/>
                          </a:solidFill>
                          <a:latin typeface="Century Gothic" panose="020B0502020202020204" pitchFamily="34" charset="0"/>
                          <a:ea typeface="Arial"/>
                          <a:cs typeface="Arial"/>
                          <a:sym typeface="Arial"/>
                        </a:rPr>
                        <a:t>Individual</a:t>
                      </a:r>
                      <a:endParaRPr sz="11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0" dirty="0">
                          <a:solidFill>
                            <a:schemeClr val="dk1"/>
                          </a:solidFill>
                          <a:latin typeface="Century Gothic" panose="020B0502020202020204" pitchFamily="34" charset="0"/>
                          <a:ea typeface="Arial"/>
                          <a:cs typeface="Arial"/>
                          <a:sym typeface="Arial"/>
                        </a:rPr>
                        <a:t>Learners read about the five simple steps to recruitment and selection for a business. </a:t>
                      </a:r>
                      <a:endParaRPr sz="11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100" b="0" dirty="0">
                        <a:latin typeface="Century Gothic" panose="020B0502020202020204" pitchFamily="34" charset="0"/>
                      </a:endParaRPr>
                    </a:p>
                  </a:txBody>
                  <a:tcPr marL="32150" marR="32150" marT="0" marB="0" anchor="ctr">
                    <a:solidFill>
                      <a:srgbClr val="1DD9FF"/>
                    </a:solidFill>
                  </a:tcPr>
                </a:tc>
                <a:extLst>
                  <a:ext uri="{0D108BD9-81ED-4DB2-BD59-A6C34878D82A}">
                    <a16:rowId xmlns:a16="http://schemas.microsoft.com/office/drawing/2014/main" val="286295052"/>
                  </a:ext>
                </a:extLst>
              </a:tr>
            </a:tbl>
          </a:graphicData>
        </a:graphic>
      </p:graphicFrame>
      <p:sp>
        <p:nvSpPr>
          <p:cNvPr id="14" name="TextBox 13">
            <a:extLst>
              <a:ext uri="{FF2B5EF4-FFF2-40B4-BE49-F238E27FC236}">
                <a16:creationId xmlns:a16="http://schemas.microsoft.com/office/drawing/2014/main" id="{85707520-B0DD-4751-B227-E8364C5DD1D1}"/>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5" name="Google Shape;35;p2">
            <a:extLst>
              <a:ext uri="{FF2B5EF4-FFF2-40B4-BE49-F238E27FC236}">
                <a16:creationId xmlns:a16="http://schemas.microsoft.com/office/drawing/2014/main" id="{BD3A8867-3BC8-48B7-B65C-6E4C1391AA76}"/>
              </a:ext>
            </a:extLst>
          </p:cNvPr>
          <p:cNvSpPr txBox="1"/>
          <p:nvPr/>
        </p:nvSpPr>
        <p:spPr>
          <a:xfrm>
            <a:off x="231132" y="29067"/>
            <a:ext cx="6734515" cy="9009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ct val="100000"/>
              <a:buFont typeface="Arial"/>
              <a:buNone/>
            </a:pPr>
            <a:r>
              <a:rPr lang="en-GB" sz="2200" b="1" dirty="0">
                <a:latin typeface="Century Gothic" panose="020B0502020202020204" pitchFamily="34" charset="0"/>
                <a:ea typeface="Arial"/>
                <a:cs typeface="Arial"/>
                <a:sym typeface="Arial"/>
              </a:rPr>
              <a:t>Y10</a:t>
            </a:r>
            <a:r>
              <a:rPr lang="en-GB" sz="2200" b="1" dirty="0">
                <a:solidFill>
                  <a:schemeClr val="tx1"/>
                </a:solidFill>
                <a:latin typeface="Century Gothic" panose="020B0502020202020204" pitchFamily="34" charset="0"/>
                <a:ea typeface="Arial"/>
                <a:cs typeface="Arial"/>
                <a:sym typeface="Arial"/>
              </a:rPr>
              <a:t> Lesson Plan</a:t>
            </a:r>
            <a:endParaRPr sz="2200" dirty="0">
              <a:solidFill>
                <a:schemeClr val="tx1"/>
              </a:solidFill>
              <a:latin typeface="Century Gothic" panose="020B0502020202020204" pitchFamily="34" charset="0"/>
            </a:endParaRPr>
          </a:p>
          <a:p>
            <a:pPr marL="0" marR="0" lvl="0" indent="0" algn="l" rtl="0">
              <a:lnSpc>
                <a:spcPct val="90000"/>
              </a:lnSpc>
              <a:spcBef>
                <a:spcPts val="0"/>
              </a:spcBef>
              <a:spcAft>
                <a:spcPts val="0"/>
              </a:spcAft>
              <a:buClr>
                <a:schemeClr val="lt1"/>
              </a:buClr>
              <a:buSzPct val="100000"/>
              <a:buFont typeface="Arial"/>
              <a:buNone/>
            </a:pPr>
            <a:r>
              <a:rPr lang="en-GB" sz="2200" dirty="0">
                <a:solidFill>
                  <a:schemeClr val="tx1"/>
                </a:solidFill>
                <a:latin typeface="Century Gothic" panose="020B0502020202020204" pitchFamily="34" charset="0"/>
                <a:ea typeface="Arial"/>
                <a:cs typeface="Arial"/>
                <a:sym typeface="Arial"/>
              </a:rPr>
              <a:t>Lesson Duration: 20-40 minutes</a:t>
            </a:r>
            <a:endParaRPr sz="2200" dirty="0">
              <a:solidFill>
                <a:schemeClr val="tx1"/>
              </a:solidFill>
              <a:latin typeface="Century Gothic" panose="020B0502020202020204" pitchFamily="34" charset="0"/>
            </a:endParaRPr>
          </a:p>
        </p:txBody>
      </p:sp>
      <p:sp>
        <p:nvSpPr>
          <p:cNvPr id="18" name="TextBox 17">
            <a:extLst>
              <a:ext uri="{FF2B5EF4-FFF2-40B4-BE49-F238E27FC236}">
                <a16:creationId xmlns:a16="http://schemas.microsoft.com/office/drawing/2014/main" id="{8AFC4D06-087E-4AC7-840B-5D4A9B8E0889}"/>
              </a:ext>
            </a:extLst>
          </p:cNvPr>
          <p:cNvSpPr txBox="1"/>
          <p:nvPr/>
        </p:nvSpPr>
        <p:spPr>
          <a:xfrm>
            <a:off x="5798127" y="187170"/>
            <a:ext cx="6115535" cy="584775"/>
          </a:xfrm>
          <a:prstGeom prst="rect">
            <a:avLst/>
          </a:prstGeom>
          <a:noFill/>
        </p:spPr>
        <p:txBody>
          <a:bodyPr wrap="square" rtlCol="0">
            <a:spAutoFit/>
          </a:bodyPr>
          <a:lstStyle/>
          <a:p>
            <a:r>
              <a:rPr lang="en-GB" sz="1600" i="1" u="sng" dirty="0">
                <a:latin typeface="Century Gothic" panose="020B0502020202020204" pitchFamily="34" charset="0"/>
              </a:rPr>
              <a:t>Please Note</a:t>
            </a:r>
            <a:r>
              <a:rPr lang="en-GB" sz="1600" i="1" dirty="0">
                <a:latin typeface="Century Gothic" panose="020B0502020202020204" pitchFamily="34" charset="0"/>
              </a:rPr>
              <a:t>: The lesson can be split into two parts if time is short. Part 1: </a:t>
            </a:r>
            <a:r>
              <a:rPr lang="en-GB" sz="1600" i="1">
                <a:latin typeface="Century Gothic" panose="020B0502020202020204" pitchFamily="34" charset="0"/>
              </a:rPr>
              <a:t>slides 1-9</a:t>
            </a:r>
            <a:r>
              <a:rPr lang="en-GB" sz="1600" i="1" dirty="0">
                <a:latin typeface="Century Gothic" panose="020B0502020202020204" pitchFamily="34" charset="0"/>
              </a:rPr>
              <a:t>, Part 2: slides 10-18.</a:t>
            </a:r>
          </a:p>
        </p:txBody>
      </p:sp>
      <p:pic>
        <p:nvPicPr>
          <p:cNvPr id="32" name="Picture 2" descr="New Career Development Framework">
            <a:extLst>
              <a:ext uri="{FF2B5EF4-FFF2-40B4-BE49-F238E27FC236}">
                <a16:creationId xmlns:a16="http://schemas.microsoft.com/office/drawing/2014/main" id="{A3D7CCDF-1E32-4C5E-955E-0AB03A0557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5863" y="4408437"/>
            <a:ext cx="309076" cy="30907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3" name="Picture 4" descr="New Career Development Framework">
            <a:extLst>
              <a:ext uri="{FF2B5EF4-FFF2-40B4-BE49-F238E27FC236}">
                <a16:creationId xmlns:a16="http://schemas.microsoft.com/office/drawing/2014/main" id="{BB68DD7F-B7BD-4AA0-A6BA-915B9A2634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5863" y="1708341"/>
            <a:ext cx="309076" cy="30907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4" name="Picture 6" descr="New Career Development Framework">
            <a:extLst>
              <a:ext uri="{FF2B5EF4-FFF2-40B4-BE49-F238E27FC236}">
                <a16:creationId xmlns:a16="http://schemas.microsoft.com/office/drawing/2014/main" id="{FFD918DF-589E-41CC-B557-F492DBD1EC1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11426880" y="3109355"/>
            <a:ext cx="309076" cy="30907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6" name="Picture 10" descr="New Career Development Framework">
            <a:extLst>
              <a:ext uri="{FF2B5EF4-FFF2-40B4-BE49-F238E27FC236}">
                <a16:creationId xmlns:a16="http://schemas.microsoft.com/office/drawing/2014/main" id="{EDC1BA8F-9BD1-49C8-B8A6-72B7C86A34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25863" y="4889396"/>
            <a:ext cx="309076" cy="30907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7" name="Picture 12" descr="New Career Development Framework">
            <a:extLst>
              <a:ext uri="{FF2B5EF4-FFF2-40B4-BE49-F238E27FC236}">
                <a16:creationId xmlns:a16="http://schemas.microsoft.com/office/drawing/2014/main" id="{A63DFB93-9350-49AD-8364-FBE9DD8388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25863" y="2158341"/>
            <a:ext cx="309076" cy="30907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8" name="Picture 4" descr="New Career Development Framework">
            <a:extLst>
              <a:ext uri="{FF2B5EF4-FFF2-40B4-BE49-F238E27FC236}">
                <a16:creationId xmlns:a16="http://schemas.microsoft.com/office/drawing/2014/main" id="{574A7D8A-4CBB-4255-AE51-7D6C42AD8C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5863" y="2640477"/>
            <a:ext cx="309076" cy="30907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9" name="Picture 8" descr="New Career Development Framework">
            <a:extLst>
              <a:ext uri="{FF2B5EF4-FFF2-40B4-BE49-F238E27FC236}">
                <a16:creationId xmlns:a16="http://schemas.microsoft.com/office/drawing/2014/main" id="{018D693B-FA08-4E45-AA20-CE29E064D6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25863" y="3538611"/>
            <a:ext cx="309076" cy="30907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0" name="Picture 12" descr="New Career Development Framework">
            <a:extLst>
              <a:ext uri="{FF2B5EF4-FFF2-40B4-BE49-F238E27FC236}">
                <a16:creationId xmlns:a16="http://schemas.microsoft.com/office/drawing/2014/main" id="{690E9010-F6A5-48D0-9C21-AD8BFA0E6A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26880" y="5375068"/>
            <a:ext cx="309076" cy="30907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 name="Picture 8" descr="New Career Development Framework">
            <a:extLst>
              <a:ext uri="{FF2B5EF4-FFF2-40B4-BE49-F238E27FC236}">
                <a16:creationId xmlns:a16="http://schemas.microsoft.com/office/drawing/2014/main" id="{612FFC42-073E-4C9D-AA92-F8FD9AF298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23725" y="3972399"/>
            <a:ext cx="309076" cy="30907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472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8A4F10CD-4180-4306-9A33-6A4B891550C3}"/>
              </a:ext>
            </a:extLst>
          </p:cNvPr>
          <p:cNvSpPr/>
          <p:nvPr/>
        </p:nvSpPr>
        <p:spPr>
          <a:xfrm>
            <a:off x="588064" y="3176539"/>
            <a:ext cx="6438377" cy="574982"/>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Information box 2</a:t>
            </a:r>
          </a:p>
        </p:txBody>
      </p:sp>
      <p:sp>
        <p:nvSpPr>
          <p:cNvPr id="17" name="Rectangle: Rounded Corners 16">
            <a:extLst>
              <a:ext uri="{FF2B5EF4-FFF2-40B4-BE49-F238E27FC236}">
                <a16:creationId xmlns:a16="http://schemas.microsoft.com/office/drawing/2014/main" id="{8FEC5B79-DB76-4C26-AA15-BF65A74E734E}"/>
              </a:ext>
            </a:extLst>
          </p:cNvPr>
          <p:cNvSpPr/>
          <p:nvPr/>
        </p:nvSpPr>
        <p:spPr>
          <a:xfrm>
            <a:off x="588064" y="2330225"/>
            <a:ext cx="6438377" cy="574983"/>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Information box 1</a:t>
            </a:r>
          </a:p>
        </p:txBody>
      </p:sp>
      <p:sp>
        <p:nvSpPr>
          <p:cNvPr id="18" name="Rectangle: Rounded Corners 17">
            <a:extLst>
              <a:ext uri="{FF2B5EF4-FFF2-40B4-BE49-F238E27FC236}">
                <a16:creationId xmlns:a16="http://schemas.microsoft.com/office/drawing/2014/main" id="{8AF92636-4B7C-4A21-B921-621EDD60FF49}"/>
              </a:ext>
            </a:extLst>
          </p:cNvPr>
          <p:cNvSpPr/>
          <p:nvPr/>
        </p:nvSpPr>
        <p:spPr>
          <a:xfrm>
            <a:off x="588064" y="4022852"/>
            <a:ext cx="6438377" cy="574982"/>
          </a:xfrm>
          <a:prstGeom prst="roundRect">
            <a:avLst/>
          </a:prstGeom>
          <a:solidFill>
            <a:srgbClr val="0095C8"/>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Information box 3</a:t>
            </a:r>
          </a:p>
        </p:txBody>
      </p:sp>
      <p:sp>
        <p:nvSpPr>
          <p:cNvPr id="20" name="Rectangle: Rounded Corners 19">
            <a:extLst>
              <a:ext uri="{FF2B5EF4-FFF2-40B4-BE49-F238E27FC236}">
                <a16:creationId xmlns:a16="http://schemas.microsoft.com/office/drawing/2014/main" id="{4D1EE019-1000-4097-8947-143EFDB01041}"/>
              </a:ext>
            </a:extLst>
          </p:cNvPr>
          <p:cNvSpPr/>
          <p:nvPr/>
        </p:nvSpPr>
        <p:spPr>
          <a:xfrm>
            <a:off x="588063" y="1094276"/>
            <a:ext cx="11010380" cy="772780"/>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Activity type &amp; timing </a:t>
            </a:r>
          </a:p>
          <a:p>
            <a:pPr algn="ctr"/>
            <a:r>
              <a:rPr lang="en-GB" sz="1600" dirty="0">
                <a:solidFill>
                  <a:schemeClr val="tx1"/>
                </a:solidFill>
                <a:latin typeface="Century Gothic" panose="020B0502020202020204" pitchFamily="34" charset="0"/>
                <a:cs typeface="Arial" panose="020B0604020202020204" pitchFamily="34" charset="0"/>
              </a:rPr>
              <a:t>Activity description</a:t>
            </a:r>
          </a:p>
        </p:txBody>
      </p:sp>
      <p:sp>
        <p:nvSpPr>
          <p:cNvPr id="24" name="Rectangle: Rounded Corners 23">
            <a:extLst>
              <a:ext uri="{FF2B5EF4-FFF2-40B4-BE49-F238E27FC236}">
                <a16:creationId xmlns:a16="http://schemas.microsoft.com/office/drawing/2014/main" id="{0A7A08A5-1823-441A-8D6C-B3C789AEB3C0}"/>
              </a:ext>
            </a:extLst>
          </p:cNvPr>
          <p:cNvSpPr/>
          <p:nvPr/>
        </p:nvSpPr>
        <p:spPr>
          <a:xfrm>
            <a:off x="6082380" y="4981550"/>
            <a:ext cx="5516063" cy="697684"/>
          </a:xfrm>
          <a:prstGeom prst="roundRect">
            <a:avLst/>
          </a:prstGeom>
          <a:solidFill>
            <a:srgbClr val="A0B1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Definition of key vocabulary</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3BC2508A-3D7A-4A7B-93F1-CB58E3354BB6}"/>
              </a:ext>
            </a:extLst>
          </p:cNvPr>
          <p:cNvSpPr/>
          <p:nvPr/>
        </p:nvSpPr>
        <p:spPr>
          <a:xfrm>
            <a:off x="588063" y="4986174"/>
            <a:ext cx="5385201" cy="697684"/>
          </a:xfrm>
          <a:prstGeom prst="roundRect">
            <a:avLst/>
          </a:prstGeom>
          <a:solidFill>
            <a:srgbClr val="F7FFAB"/>
          </a:solidFill>
          <a:ln w="28575">
            <a:solidFill>
              <a:srgbClr val="B3C2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Challenge activity or prompt question</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16" name="TextBox 13">
            <a:extLst>
              <a:ext uri="{FF2B5EF4-FFF2-40B4-BE49-F238E27FC236}">
                <a16:creationId xmlns:a16="http://schemas.microsoft.com/office/drawing/2014/main" id="{B468C5FB-FB46-46D5-B4DF-845276B5C0CA}"/>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5" name="Shape 114">
            <a:extLst>
              <a:ext uri="{FF2B5EF4-FFF2-40B4-BE49-F238E27FC236}">
                <a16:creationId xmlns:a16="http://schemas.microsoft.com/office/drawing/2014/main" id="{7B704A4E-3CBA-452A-84D8-329EAC55FE03}"/>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 to text boxes</a:t>
            </a:r>
          </a:p>
        </p:txBody>
      </p:sp>
      <p:sp>
        <p:nvSpPr>
          <p:cNvPr id="2" name="Rectangle 1">
            <a:extLst>
              <a:ext uri="{FF2B5EF4-FFF2-40B4-BE49-F238E27FC236}">
                <a16:creationId xmlns:a16="http://schemas.microsoft.com/office/drawing/2014/main" id="{337AD443-F115-4AF1-B57C-489F6798D23A}"/>
              </a:ext>
            </a:extLst>
          </p:cNvPr>
          <p:cNvSpPr/>
          <p:nvPr/>
        </p:nvSpPr>
        <p:spPr>
          <a:xfrm>
            <a:off x="7299158" y="2328457"/>
            <a:ext cx="4026568" cy="2269377"/>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0ED31CC0-4494-4D4F-95E7-BD3DC96606AD}"/>
              </a:ext>
            </a:extLst>
          </p:cNvPr>
          <p:cNvSpPr/>
          <p:nvPr/>
        </p:nvSpPr>
        <p:spPr>
          <a:xfrm>
            <a:off x="10473472" y="2097992"/>
            <a:ext cx="1124971" cy="807216"/>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Video timing &amp; link</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pic>
        <p:nvPicPr>
          <p:cNvPr id="30" name="Picture 4" descr="New Career Development Framework">
            <a:extLst>
              <a:ext uri="{FF2B5EF4-FFF2-40B4-BE49-F238E27FC236}">
                <a16:creationId xmlns:a16="http://schemas.microsoft.com/office/drawing/2014/main" id="{3009605E-76EF-4FAC-908D-CD6742C5F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9F034-4DAE-46B8-A9D2-3B3E3DF5079F}"/>
              </a:ext>
            </a:extLst>
          </p:cNvPr>
          <p:cNvSpPr txBox="1"/>
          <p:nvPr/>
        </p:nvSpPr>
        <p:spPr>
          <a:xfrm>
            <a:off x="9740036" y="318787"/>
            <a:ext cx="1585690" cy="276999"/>
          </a:xfrm>
          <a:prstGeom prst="rect">
            <a:avLst/>
          </a:prstGeom>
          <a:noFill/>
        </p:spPr>
        <p:txBody>
          <a:bodyPr wrap="none" rtlCol="0">
            <a:spAutoFit/>
          </a:bodyPr>
          <a:lstStyle/>
          <a:p>
            <a:r>
              <a:rPr lang="en-GB" sz="1200" dirty="0">
                <a:latin typeface="Century Gothic" panose="020B0502020202020204" pitchFamily="34" charset="0"/>
              </a:rPr>
              <a:t>CDI objective logo</a:t>
            </a:r>
          </a:p>
        </p:txBody>
      </p:sp>
    </p:spTree>
    <p:extLst>
      <p:ext uri="{BB962C8B-B14F-4D97-AF65-F5344CB8AC3E}">
        <p14:creationId xmlns:p14="http://schemas.microsoft.com/office/powerpoint/2010/main" val="107783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6"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62ED22-54A8-4A11-AEDE-96D6D5A58311}"/>
              </a:ext>
            </a:extLst>
          </p:cNvPr>
          <p:cNvSpPr txBox="1"/>
          <p:nvPr/>
        </p:nvSpPr>
        <p:spPr>
          <a:xfrm>
            <a:off x="571122" y="772040"/>
            <a:ext cx="11049755" cy="5078313"/>
          </a:xfrm>
          <a:prstGeom prst="rect">
            <a:avLst/>
          </a:prstGeom>
          <a:noFill/>
        </p:spPr>
        <p:txBody>
          <a:bodyPr wrap="square" rtlCol="0" anchor="ctr">
            <a:spAutoFit/>
          </a:bodyPr>
          <a:lstStyle/>
          <a:p>
            <a:r>
              <a:rPr lang="en-GB" dirty="0">
                <a:latin typeface="Century Gothic" panose="020B0502020202020204" pitchFamily="34" charset="0"/>
              </a:rPr>
              <a:t>The following lesson has been prepared for minimum teacher preparation time. Each slide has information and a discussion or activity for learners.</a:t>
            </a:r>
          </a:p>
          <a:p>
            <a:endParaRPr lang="en-GB" dirty="0">
              <a:latin typeface="Century Gothic" panose="020B0502020202020204" pitchFamily="34" charset="0"/>
            </a:endParaRPr>
          </a:p>
          <a:p>
            <a:r>
              <a:rPr lang="en-GB" dirty="0">
                <a:latin typeface="Century Gothic" panose="020B0502020202020204" pitchFamily="34" charset="0"/>
              </a:rPr>
              <a:t>The objectives are identified with the CDI Framework logo          and are listed at the beginning of each lesson.</a:t>
            </a:r>
          </a:p>
          <a:p>
            <a:endParaRPr lang="en-GB" dirty="0">
              <a:latin typeface="Century Gothic" panose="020B0502020202020204" pitchFamily="34" charset="0"/>
            </a:endParaRPr>
          </a:p>
          <a:p>
            <a:r>
              <a:rPr lang="en-GB" dirty="0">
                <a:latin typeface="Century Gothic" panose="020B0502020202020204" pitchFamily="34" charset="0"/>
              </a:rPr>
              <a:t>Film clips are uploaded through </a:t>
            </a:r>
            <a:r>
              <a:rPr lang="en-GB" dirty="0" err="1">
                <a:latin typeface="Century Gothic" panose="020B0502020202020204" pitchFamily="34" charset="0"/>
              </a:rPr>
              <a:t>SafeShare</a:t>
            </a:r>
            <a:r>
              <a:rPr lang="en-GB" dirty="0">
                <a:latin typeface="Century Gothic" panose="020B0502020202020204" pitchFamily="34" charset="0"/>
              </a:rPr>
              <a:t> TV, meaning they can be played directly from the link on the slide without adverts or using YouTube. Timings are displayed in the box alongside the linked image.  </a:t>
            </a:r>
          </a:p>
          <a:p>
            <a:endParaRPr lang="en-GB" dirty="0">
              <a:latin typeface="Century Gothic" panose="020B0502020202020204" pitchFamily="34" charset="0"/>
            </a:endParaRPr>
          </a:p>
          <a:p>
            <a:r>
              <a:rPr lang="en-GB" dirty="0">
                <a:latin typeface="Century Gothic" panose="020B0502020202020204" pitchFamily="34" charset="0"/>
              </a:rPr>
              <a:t>Please view the lesson in “Slide Show” mode in PowerPoint. This is to ensure animations are displayed in the correct order, including the quiz answers.</a:t>
            </a:r>
          </a:p>
          <a:p>
            <a:endParaRPr lang="en-GB" dirty="0">
              <a:latin typeface="Century Gothic" panose="020B0502020202020204" pitchFamily="34" charset="0"/>
            </a:endParaRPr>
          </a:p>
          <a:p>
            <a:r>
              <a:rPr lang="en-GB" dirty="0">
                <a:latin typeface="Century Gothic" panose="020B0502020202020204" pitchFamily="34" charset="0"/>
              </a:rPr>
              <a:t>All links and references are in the Notes section under the slide should you need any further information.</a:t>
            </a:r>
          </a:p>
          <a:p>
            <a:endParaRPr lang="en-GB" dirty="0">
              <a:latin typeface="Century Gothic" panose="020B0502020202020204" pitchFamily="34" charset="0"/>
            </a:endParaRPr>
          </a:p>
          <a:p>
            <a:r>
              <a:rPr lang="en-GB" dirty="0">
                <a:latin typeface="Century Gothic" panose="020B0502020202020204" pitchFamily="34" charset="0"/>
              </a:rPr>
              <a:t>At the end of the lesson, there are further help and support links if you would like to go further in a particular area or wish to find out more about opportunities in the North East.  </a:t>
            </a:r>
          </a:p>
        </p:txBody>
      </p:sp>
      <p:sp>
        <p:nvSpPr>
          <p:cNvPr id="6" name="TextBox 13">
            <a:extLst>
              <a:ext uri="{FF2B5EF4-FFF2-40B4-BE49-F238E27FC236}">
                <a16:creationId xmlns:a16="http://schemas.microsoft.com/office/drawing/2014/main" id="{45614704-BE59-461A-A237-466A0F00BA23}"/>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7" name="Shape 114">
            <a:extLst>
              <a:ext uri="{FF2B5EF4-FFF2-40B4-BE49-F238E27FC236}">
                <a16:creationId xmlns:a16="http://schemas.microsoft.com/office/drawing/2014/main" id="{CE7157E0-98D4-4A45-90AD-967A1C63224F}"/>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Using the resources</a:t>
            </a:r>
          </a:p>
        </p:txBody>
      </p:sp>
      <p:pic>
        <p:nvPicPr>
          <p:cNvPr id="9" name="Picture 4" descr="New Career Development Framework">
            <a:extLst>
              <a:ext uri="{FF2B5EF4-FFF2-40B4-BE49-F238E27FC236}">
                <a16:creationId xmlns:a16="http://schemas.microsoft.com/office/drawing/2014/main" id="{8904BF9A-F10F-45FB-B019-885A100F5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225" y="1535617"/>
            <a:ext cx="504921" cy="50492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244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C54AAB7B-D668-4C3A-BB3D-8BD275A09BC5}"/>
              </a:ext>
            </a:extLst>
          </p:cNvPr>
          <p:cNvSpPr txBox="1"/>
          <p:nvPr/>
        </p:nvSpPr>
        <p:spPr>
          <a:xfrm>
            <a:off x="1349298" y="839222"/>
            <a:ext cx="10046465" cy="584775"/>
          </a:xfrm>
          <a:prstGeom prst="rect">
            <a:avLst/>
          </a:prstGeom>
          <a:noFill/>
        </p:spPr>
        <p:txBody>
          <a:bodyPr wrap="square" rtlCol="0">
            <a:spAutoFit/>
          </a:bodyPr>
          <a:lstStyle/>
          <a:p>
            <a:pPr algn="l"/>
            <a:r>
              <a:rPr lang="en-GB" sz="1600" b="1" dirty="0">
                <a:latin typeface="Century Gothic" panose="020B0502020202020204" pitchFamily="34" charset="0"/>
              </a:rPr>
              <a:t>Grow throughout life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Grow throughout life by learning and reflecting on yourself, your background, and your strengths. </a:t>
            </a:r>
            <a:endParaRPr lang="en-GB" sz="1600" dirty="0">
              <a:latin typeface="Century Gothic" panose="020B0502020202020204" pitchFamily="34" charset="0"/>
            </a:endParaRPr>
          </a:p>
        </p:txBody>
      </p:sp>
      <p:sp>
        <p:nvSpPr>
          <p:cNvPr id="23" name="TextBox 22">
            <a:extLst>
              <a:ext uri="{FF2B5EF4-FFF2-40B4-BE49-F238E27FC236}">
                <a16:creationId xmlns:a16="http://schemas.microsoft.com/office/drawing/2014/main" id="{5C0CFFE4-9C93-472C-BE55-03513909B62E}"/>
              </a:ext>
            </a:extLst>
          </p:cNvPr>
          <p:cNvSpPr txBox="1"/>
          <p:nvPr/>
        </p:nvSpPr>
        <p:spPr>
          <a:xfrm>
            <a:off x="1349298" y="1695499"/>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Explore possibilities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Explore the full range of possibilities open to you and learn about recruitment processes and the culture of different workplaces. </a:t>
            </a:r>
            <a:endParaRPr lang="en-GB" sz="1600" dirty="0">
              <a:latin typeface="Century Gothic" panose="020B0502020202020204" pitchFamily="34" charset="0"/>
            </a:endParaRPr>
          </a:p>
        </p:txBody>
      </p:sp>
      <p:sp>
        <p:nvSpPr>
          <p:cNvPr id="24" name="TextBox 23">
            <a:extLst>
              <a:ext uri="{FF2B5EF4-FFF2-40B4-BE49-F238E27FC236}">
                <a16:creationId xmlns:a16="http://schemas.microsoft.com/office/drawing/2014/main" id="{33F9B254-EBFE-44AF-B68F-FC9F9015BCBF}"/>
              </a:ext>
            </a:extLst>
          </p:cNvPr>
          <p:cNvSpPr txBox="1"/>
          <p:nvPr/>
        </p:nvSpPr>
        <p:spPr>
          <a:xfrm>
            <a:off x="1349298" y="2551776"/>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Manage career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Manage your career actively, make the most of opportunities and learn from setbacks. </a:t>
            </a:r>
            <a:endParaRPr lang="en-GB" sz="1600" dirty="0">
              <a:latin typeface="Century Gothic" panose="020B0502020202020204" pitchFamily="34" charset="0"/>
            </a:endParaRPr>
          </a:p>
        </p:txBody>
      </p:sp>
      <p:sp>
        <p:nvSpPr>
          <p:cNvPr id="25" name="TextBox 24">
            <a:extLst>
              <a:ext uri="{FF2B5EF4-FFF2-40B4-BE49-F238E27FC236}">
                <a16:creationId xmlns:a16="http://schemas.microsoft.com/office/drawing/2014/main" id="{292515BE-B2CE-40F3-B3ED-B6D8F064054F}"/>
              </a:ext>
            </a:extLst>
          </p:cNvPr>
          <p:cNvSpPr txBox="1"/>
          <p:nvPr/>
        </p:nvSpPr>
        <p:spPr>
          <a:xfrm>
            <a:off x="1349298" y="3410312"/>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Create opportunities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Create opportunities by being proactive and building positive relationships with others. </a:t>
            </a:r>
            <a:endParaRPr lang="en-GB" sz="1600" dirty="0">
              <a:latin typeface="Century Gothic" panose="020B0502020202020204" pitchFamily="34" charset="0"/>
            </a:endParaRPr>
          </a:p>
        </p:txBody>
      </p:sp>
      <p:sp>
        <p:nvSpPr>
          <p:cNvPr id="26" name="TextBox 25">
            <a:extLst>
              <a:ext uri="{FF2B5EF4-FFF2-40B4-BE49-F238E27FC236}">
                <a16:creationId xmlns:a16="http://schemas.microsoft.com/office/drawing/2014/main" id="{544EC171-5D2A-473A-BD5F-DB58F6EF7726}"/>
              </a:ext>
            </a:extLst>
          </p:cNvPr>
          <p:cNvSpPr txBox="1"/>
          <p:nvPr/>
        </p:nvSpPr>
        <p:spPr>
          <a:xfrm>
            <a:off x="1349298" y="4266589"/>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Balance life and work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Balance your life as a worker and/or entrepreneur with your wellbeing, other interests and your involvement with your family and community. </a:t>
            </a:r>
            <a:endParaRPr lang="en-GB" sz="1600" dirty="0">
              <a:latin typeface="Century Gothic" panose="020B0502020202020204" pitchFamily="34" charset="0"/>
            </a:endParaRPr>
          </a:p>
        </p:txBody>
      </p:sp>
      <p:sp>
        <p:nvSpPr>
          <p:cNvPr id="27" name="TextBox 26">
            <a:extLst>
              <a:ext uri="{FF2B5EF4-FFF2-40B4-BE49-F238E27FC236}">
                <a16:creationId xmlns:a16="http://schemas.microsoft.com/office/drawing/2014/main" id="{CEA2DC8B-3732-4896-A500-C45F6ABC5531}"/>
              </a:ext>
            </a:extLst>
          </p:cNvPr>
          <p:cNvSpPr txBox="1"/>
          <p:nvPr/>
        </p:nvSpPr>
        <p:spPr>
          <a:xfrm>
            <a:off x="1349300" y="5122866"/>
            <a:ext cx="9813746" cy="584775"/>
          </a:xfrm>
          <a:prstGeom prst="rect">
            <a:avLst/>
          </a:prstGeom>
          <a:noFill/>
        </p:spPr>
        <p:txBody>
          <a:bodyPr wrap="square" rtlCol="0">
            <a:spAutoFit/>
          </a:bodyPr>
          <a:lstStyle/>
          <a:p>
            <a:pPr algn="l"/>
            <a:r>
              <a:rPr lang="en-GB" sz="1600" b="1" dirty="0">
                <a:latin typeface="Century Gothic" panose="020B0502020202020204" pitchFamily="34" charset="0"/>
              </a:rPr>
              <a:t>See the big picture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See the big picture by paying attention to how the economy, the environment, politics and society connect with your own life and career. </a:t>
            </a:r>
            <a:r>
              <a:rPr lang="en-GB" sz="1600" dirty="0">
                <a:latin typeface="Century Gothic" panose="020B0502020202020204" pitchFamily="34" charset="0"/>
              </a:rPr>
              <a:t>  </a:t>
            </a:r>
          </a:p>
        </p:txBody>
      </p:sp>
      <p:sp>
        <p:nvSpPr>
          <p:cNvPr id="16" name="TextBox 13">
            <a:extLst>
              <a:ext uri="{FF2B5EF4-FFF2-40B4-BE49-F238E27FC236}">
                <a16:creationId xmlns:a16="http://schemas.microsoft.com/office/drawing/2014/main" id="{BE9E3766-453B-4896-AC7D-92642E4D4B2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17" name="Picture 2" descr="New Career Development Framework">
            <a:extLst>
              <a:ext uri="{FF2B5EF4-FFF2-40B4-BE49-F238E27FC236}">
                <a16:creationId xmlns:a16="http://schemas.microsoft.com/office/drawing/2014/main" id="{04BAF26A-9F5E-424D-8B23-9332C2AFB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24" y="2556296"/>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4" descr="New Career Development Framework">
            <a:extLst>
              <a:ext uri="{FF2B5EF4-FFF2-40B4-BE49-F238E27FC236}">
                <a16:creationId xmlns:a16="http://schemas.microsoft.com/office/drawing/2014/main" id="{2D140A70-BCBF-4407-B4CD-8ABE76BD7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24" y="5125127"/>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6" descr="New Career Development Framework">
            <a:extLst>
              <a:ext uri="{FF2B5EF4-FFF2-40B4-BE49-F238E27FC236}">
                <a16:creationId xmlns:a16="http://schemas.microsoft.com/office/drawing/2014/main" id="{D04F122B-35C1-462D-B9D4-ACAEEE2BBD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613624" y="843742"/>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8" descr="New Career Development Framework">
            <a:extLst>
              <a:ext uri="{FF2B5EF4-FFF2-40B4-BE49-F238E27FC236}">
                <a16:creationId xmlns:a16="http://schemas.microsoft.com/office/drawing/2014/main" id="{4C2EA411-CD9C-41DC-98B7-8BB97D5DE8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641" y="4268850"/>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10" descr="New Career Development Framework">
            <a:extLst>
              <a:ext uri="{FF2B5EF4-FFF2-40B4-BE49-F238E27FC236}">
                <a16:creationId xmlns:a16="http://schemas.microsoft.com/office/drawing/2014/main" id="{9B7D5570-D916-409F-8F0E-C1FCF51827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796" y="3412573"/>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12" descr="New Career Development Framework">
            <a:extLst>
              <a:ext uri="{FF2B5EF4-FFF2-40B4-BE49-F238E27FC236}">
                <a16:creationId xmlns:a16="http://schemas.microsoft.com/office/drawing/2014/main" id="{72C39E07-E2F4-490C-8F50-3329B5EFCF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624" y="1700019"/>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7" name="Shape 114">
            <a:extLst>
              <a:ext uri="{FF2B5EF4-FFF2-40B4-BE49-F238E27FC236}">
                <a16:creationId xmlns:a16="http://schemas.microsoft.com/office/drawing/2014/main" id="{1DB7C1D2-FABB-4140-AD05-ED060806FD27}"/>
              </a:ext>
            </a:extLst>
          </p:cNvPr>
          <p:cNvSpPr/>
          <p:nvPr/>
        </p:nvSpPr>
        <p:spPr>
          <a:xfrm>
            <a:off x="588063" y="196443"/>
            <a:ext cx="10902897" cy="53014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The six learning areas from the CDI Framework</a:t>
            </a:r>
          </a:p>
        </p:txBody>
      </p:sp>
    </p:spTree>
    <p:extLst>
      <p:ext uri="{BB962C8B-B14F-4D97-AF65-F5344CB8AC3E}">
        <p14:creationId xmlns:p14="http://schemas.microsoft.com/office/powerpoint/2010/main" val="2386758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BE9E3766-453B-4896-AC7D-92642E4D4B2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2" name="Shape 114">
            <a:extLst>
              <a:ext uri="{FF2B5EF4-FFF2-40B4-BE49-F238E27FC236}">
                <a16:creationId xmlns:a16="http://schemas.microsoft.com/office/drawing/2014/main" id="{B4EEC48A-B6DE-467F-8A39-6ABCEB5931F3}"/>
              </a:ext>
            </a:extLst>
          </p:cNvPr>
          <p:cNvSpPr/>
          <p:nvPr/>
        </p:nvSpPr>
        <p:spPr>
          <a:xfrm>
            <a:off x="588063" y="196443"/>
            <a:ext cx="6919641" cy="53014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Understanding the learning objectives</a:t>
            </a:r>
          </a:p>
        </p:txBody>
      </p:sp>
      <p:pic>
        <p:nvPicPr>
          <p:cNvPr id="37" name="Picture 2" descr="New Career Development Framework">
            <a:extLst>
              <a:ext uri="{FF2B5EF4-FFF2-40B4-BE49-F238E27FC236}">
                <a16:creationId xmlns:a16="http://schemas.microsoft.com/office/drawing/2014/main" id="{C61C923D-97A7-47AE-AA83-3F1824971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24" y="2549878"/>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8" name="Picture 4" descr="New Career Development Framework">
            <a:extLst>
              <a:ext uri="{FF2B5EF4-FFF2-40B4-BE49-F238E27FC236}">
                <a16:creationId xmlns:a16="http://schemas.microsoft.com/office/drawing/2014/main" id="{4E57FF2B-1AA0-4ABD-838A-85582B4A28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24" y="5109084"/>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6" descr="New Career Development Framework">
            <a:extLst>
              <a:ext uri="{FF2B5EF4-FFF2-40B4-BE49-F238E27FC236}">
                <a16:creationId xmlns:a16="http://schemas.microsoft.com/office/drawing/2014/main" id="{CEB07272-6B3A-4F56-A2BA-D38C998D049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613624" y="843742"/>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8" descr="New Career Development Framework">
            <a:extLst>
              <a:ext uri="{FF2B5EF4-FFF2-40B4-BE49-F238E27FC236}">
                <a16:creationId xmlns:a16="http://schemas.microsoft.com/office/drawing/2014/main" id="{9FF203E5-1665-4364-9F36-34CC117124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641" y="4256014"/>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 name="Picture 10" descr="New Career Development Framework">
            <a:extLst>
              <a:ext uri="{FF2B5EF4-FFF2-40B4-BE49-F238E27FC236}">
                <a16:creationId xmlns:a16="http://schemas.microsoft.com/office/drawing/2014/main" id="{8FFD2105-74DB-45B1-8713-EA3D58493D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796" y="3402946"/>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2" name="Picture 12" descr="New Career Development Framework">
            <a:extLst>
              <a:ext uri="{FF2B5EF4-FFF2-40B4-BE49-F238E27FC236}">
                <a16:creationId xmlns:a16="http://schemas.microsoft.com/office/drawing/2014/main" id="{6E2361D1-73D3-41C1-8568-D47D9C7750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624" y="1696810"/>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1C1B87E7-A86C-4A01-9195-3E771E0608FD}"/>
              </a:ext>
            </a:extLst>
          </p:cNvPr>
          <p:cNvSpPr txBox="1"/>
          <p:nvPr/>
        </p:nvSpPr>
        <p:spPr>
          <a:xfrm>
            <a:off x="1344315" y="950033"/>
            <a:ext cx="10071527" cy="369332"/>
          </a:xfrm>
          <a:prstGeom prst="rect">
            <a:avLst/>
          </a:prstGeom>
          <a:noFill/>
        </p:spPr>
        <p:txBody>
          <a:bodyPr wrap="square" rtlCol="0">
            <a:spAutoFit/>
          </a:bodyPr>
          <a:lstStyle/>
          <a:p>
            <a:r>
              <a:rPr lang="en-GB" dirty="0">
                <a:latin typeface="Century Gothic" panose="020B0502020202020204" pitchFamily="34" charset="0"/>
              </a:rPr>
              <a:t>Being aware that learning, skills and qualifications are important for careers.  </a:t>
            </a:r>
          </a:p>
        </p:txBody>
      </p:sp>
      <p:sp>
        <p:nvSpPr>
          <p:cNvPr id="32" name="TextBox 31">
            <a:extLst>
              <a:ext uri="{FF2B5EF4-FFF2-40B4-BE49-F238E27FC236}">
                <a16:creationId xmlns:a16="http://schemas.microsoft.com/office/drawing/2014/main" id="{07545269-EEB1-465F-8603-C3C13186144C}"/>
              </a:ext>
            </a:extLst>
          </p:cNvPr>
          <p:cNvSpPr txBox="1"/>
          <p:nvPr/>
        </p:nvSpPr>
        <p:spPr>
          <a:xfrm>
            <a:off x="1344315" y="1803195"/>
            <a:ext cx="9838229" cy="369332"/>
          </a:xfrm>
          <a:prstGeom prst="rect">
            <a:avLst/>
          </a:prstGeom>
          <a:noFill/>
        </p:spPr>
        <p:txBody>
          <a:bodyPr wrap="square" rtlCol="0">
            <a:spAutoFit/>
          </a:bodyPr>
          <a:lstStyle/>
          <a:p>
            <a:r>
              <a:rPr lang="en-GB" dirty="0">
                <a:latin typeface="Century Gothic" panose="020B0502020202020204" pitchFamily="34" charset="0"/>
              </a:rPr>
              <a:t>Being aware of the range of different sectors and organisations where they can work.  </a:t>
            </a:r>
          </a:p>
        </p:txBody>
      </p:sp>
      <p:sp>
        <p:nvSpPr>
          <p:cNvPr id="33" name="TextBox 32">
            <a:extLst>
              <a:ext uri="{FF2B5EF4-FFF2-40B4-BE49-F238E27FC236}">
                <a16:creationId xmlns:a16="http://schemas.microsoft.com/office/drawing/2014/main" id="{A06B0CB3-6863-4887-B64F-732D728FE5D4}"/>
              </a:ext>
            </a:extLst>
          </p:cNvPr>
          <p:cNvSpPr txBox="1"/>
          <p:nvPr/>
        </p:nvSpPr>
        <p:spPr>
          <a:xfrm>
            <a:off x="1344317" y="2656357"/>
            <a:ext cx="9838229" cy="369332"/>
          </a:xfrm>
          <a:prstGeom prst="rect">
            <a:avLst/>
          </a:prstGeom>
          <a:noFill/>
        </p:spPr>
        <p:txBody>
          <a:bodyPr wrap="square" rtlCol="0">
            <a:spAutoFit/>
          </a:bodyPr>
          <a:lstStyle/>
          <a:p>
            <a:r>
              <a:rPr lang="en-GB" dirty="0">
                <a:latin typeface="Century Gothic" panose="020B0502020202020204" pitchFamily="34" charset="0"/>
              </a:rPr>
              <a:t>Managing the transition into secondary school and preparing for choosing their GCSEs.  </a:t>
            </a:r>
          </a:p>
        </p:txBody>
      </p:sp>
      <p:sp>
        <p:nvSpPr>
          <p:cNvPr id="34" name="TextBox 33">
            <a:extLst>
              <a:ext uri="{FF2B5EF4-FFF2-40B4-BE49-F238E27FC236}">
                <a16:creationId xmlns:a16="http://schemas.microsoft.com/office/drawing/2014/main" id="{82D23820-D4CB-447A-980C-713F13D6375F}"/>
              </a:ext>
            </a:extLst>
          </p:cNvPr>
          <p:cNvSpPr txBox="1"/>
          <p:nvPr/>
        </p:nvSpPr>
        <p:spPr>
          <a:xfrm>
            <a:off x="1344316" y="3509519"/>
            <a:ext cx="9838229" cy="369332"/>
          </a:xfrm>
          <a:prstGeom prst="rect">
            <a:avLst/>
          </a:prstGeom>
          <a:noFill/>
        </p:spPr>
        <p:txBody>
          <a:bodyPr wrap="square" rtlCol="0">
            <a:spAutoFit/>
          </a:bodyPr>
          <a:lstStyle/>
          <a:p>
            <a:r>
              <a:rPr lang="en-GB" dirty="0">
                <a:latin typeface="Century Gothic" panose="020B0502020202020204" pitchFamily="34" charset="0"/>
              </a:rPr>
              <a:t>Being aware that building a career will require them to be imaginative and flexible.  </a:t>
            </a:r>
          </a:p>
        </p:txBody>
      </p:sp>
      <p:sp>
        <p:nvSpPr>
          <p:cNvPr id="35" name="TextBox 34">
            <a:extLst>
              <a:ext uri="{FF2B5EF4-FFF2-40B4-BE49-F238E27FC236}">
                <a16:creationId xmlns:a16="http://schemas.microsoft.com/office/drawing/2014/main" id="{8F6ECF55-FEDB-4BCA-9298-935FBCB01CAD}"/>
              </a:ext>
            </a:extLst>
          </p:cNvPr>
          <p:cNvSpPr txBox="1"/>
          <p:nvPr/>
        </p:nvSpPr>
        <p:spPr>
          <a:xfrm>
            <a:off x="1344316" y="4362681"/>
            <a:ext cx="9838229" cy="369332"/>
          </a:xfrm>
          <a:prstGeom prst="rect">
            <a:avLst/>
          </a:prstGeom>
          <a:noFill/>
        </p:spPr>
        <p:txBody>
          <a:bodyPr wrap="square" rtlCol="0">
            <a:spAutoFit/>
          </a:bodyPr>
          <a:lstStyle/>
          <a:p>
            <a:r>
              <a:rPr lang="en-GB" dirty="0">
                <a:latin typeface="Century Gothic" panose="020B0502020202020204" pitchFamily="34" charset="0"/>
              </a:rPr>
              <a:t>Being aware of rights and responsibilities in the workplace and in society.  </a:t>
            </a:r>
          </a:p>
        </p:txBody>
      </p:sp>
      <p:sp>
        <p:nvSpPr>
          <p:cNvPr id="43" name="TextBox 42">
            <a:extLst>
              <a:ext uri="{FF2B5EF4-FFF2-40B4-BE49-F238E27FC236}">
                <a16:creationId xmlns:a16="http://schemas.microsoft.com/office/drawing/2014/main" id="{B03F43AD-A319-43ED-8569-DD7F32753C73}"/>
              </a:ext>
            </a:extLst>
          </p:cNvPr>
          <p:cNvSpPr txBox="1"/>
          <p:nvPr/>
        </p:nvSpPr>
        <p:spPr>
          <a:xfrm>
            <a:off x="1344315" y="5215843"/>
            <a:ext cx="9838227" cy="369332"/>
          </a:xfrm>
          <a:prstGeom prst="rect">
            <a:avLst/>
          </a:prstGeom>
          <a:noFill/>
        </p:spPr>
        <p:txBody>
          <a:bodyPr wrap="square" rtlCol="0">
            <a:spAutoFit/>
          </a:bodyPr>
          <a:lstStyle/>
          <a:p>
            <a:r>
              <a:rPr lang="en-GB" dirty="0">
                <a:latin typeface="Century Gothic" panose="020B0502020202020204" pitchFamily="34" charset="0"/>
              </a:rPr>
              <a:t>Being aware that there are trends in local and national labour markets.  </a:t>
            </a:r>
          </a:p>
        </p:txBody>
      </p:sp>
    </p:spTree>
    <p:extLst>
      <p:ext uri="{BB962C8B-B14F-4D97-AF65-F5344CB8AC3E}">
        <p14:creationId xmlns:p14="http://schemas.microsoft.com/office/powerpoint/2010/main" val="166493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13">
            <a:extLst>
              <a:ext uri="{FF2B5EF4-FFF2-40B4-BE49-F238E27FC236}">
                <a16:creationId xmlns:a16="http://schemas.microsoft.com/office/drawing/2014/main" id="{A990DACC-8457-45B6-AE87-B76A05364A99}"/>
              </a:ext>
            </a:extLst>
          </p:cNvPr>
          <p:cNvSpPr/>
          <p:nvPr/>
        </p:nvSpPr>
        <p:spPr>
          <a:xfrm>
            <a:off x="472483" y="901228"/>
            <a:ext cx="11324281" cy="3175289"/>
          </a:xfrm>
          <a:prstGeom prst="rect">
            <a:avLst/>
          </a:prstGeom>
          <a:noFill/>
          <a:ln>
            <a:noFill/>
          </a:ln>
        </p:spPr>
        <p:txBody>
          <a:bodyPr lIns="91425" tIns="45700" rIns="91425" bIns="45700" anchor="t" anchorCtr="0">
            <a:noAutofit/>
          </a:bodyPr>
          <a:lstStyle/>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rPr>
              <a:t>Labour Market Information (LMI): </a:t>
            </a:r>
            <a:r>
              <a:rPr lang="en-GB" dirty="0">
                <a:latin typeface="Century Gothic" panose="020B0502020202020204" pitchFamily="34" charset="0"/>
                <a:ea typeface="Helvetica Neue" panose="02000503000000020004" pitchFamily="2" charset="0"/>
                <a:cs typeface="Arial" panose="020B0604020202020204" pitchFamily="34" charset="0"/>
              </a:rPr>
              <a:t>Information about the jobs and careers available in a geographical area. </a:t>
            </a:r>
          </a:p>
          <a:p>
            <a:endParaRPr lang="en-US" dirty="0">
              <a:latin typeface="Century Gothic" panose="020B0502020202020204" pitchFamily="34" charset="0"/>
              <a:ea typeface="Helvetica Neue" panose="02000503000000020004" pitchFamily="2" charset="0"/>
              <a:cs typeface="Arial" panose="020B0604020202020204" pitchFamily="34" charset="0"/>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Sector: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The areas into which the economic activity of a country is divided.</a:t>
            </a:r>
          </a:p>
          <a:p>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Employability: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Having the skills and abilities needed to have a job or career.  </a:t>
            </a:r>
          </a:p>
          <a:p>
            <a:pPr marL="285750" indent="-285750">
              <a:buFont typeface="Arial" panose="020B0604020202020204" pitchFamily="34" charset="0"/>
              <a:buChar char="•"/>
            </a:pPr>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Career: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The job or series of jobs that you do during your working life.</a:t>
            </a:r>
          </a:p>
          <a:p>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800" b="1" dirty="0">
                <a:latin typeface="Century Gothic" panose="020B0502020202020204" pitchFamily="34" charset="0"/>
                <a:ea typeface="Helvetica Neue" panose="02000503000000020004" pitchFamily="2" charset="0"/>
                <a:cs typeface="Arial" panose="020B0604020202020204" pitchFamily="34" charset="0"/>
                <a:sym typeface="Lato"/>
              </a:rPr>
              <a:t>Prejudice: </a:t>
            </a:r>
            <a:r>
              <a:rPr lang="en-GB" sz="1800" dirty="0">
                <a:latin typeface="Century Gothic" panose="020B0502020202020204" pitchFamily="34" charset="0"/>
                <a:ea typeface="Helvetica Neue" panose="02000503000000020004" pitchFamily="2" charset="0"/>
                <a:cs typeface="Arial" panose="020B0604020202020204" pitchFamily="34" charset="0"/>
                <a:sym typeface="Lato"/>
              </a:rPr>
              <a:t>An unfair and unreasonable opinion or feeling, especially when formed without enough thought or knowledge.</a:t>
            </a:r>
          </a:p>
          <a:p>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800" b="1" dirty="0">
                <a:latin typeface="Century Gothic" panose="020B0502020202020204" pitchFamily="34" charset="0"/>
                <a:ea typeface="Helvetica Neue" panose="02000503000000020004" pitchFamily="2" charset="0"/>
                <a:cs typeface="Arial" panose="020B0604020202020204" pitchFamily="34" charset="0"/>
                <a:sym typeface="Lato"/>
              </a:rPr>
              <a:t>Stereotype: </a:t>
            </a:r>
            <a:r>
              <a:rPr lang="en-GB" sz="1800" dirty="0">
                <a:latin typeface="Century Gothic" panose="020B0502020202020204" pitchFamily="34" charset="0"/>
                <a:ea typeface="Helvetica Neue" panose="02000503000000020004" pitchFamily="2" charset="0"/>
                <a:cs typeface="Arial" panose="020B0604020202020204" pitchFamily="34" charset="0"/>
                <a:sym typeface="Lato"/>
              </a:rPr>
              <a:t>A set idea that people have about what someone or something is like, especially an idea that is wrong.</a:t>
            </a:r>
          </a:p>
          <a:p>
            <a:endParaRPr lang="en-GB" sz="18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800" b="1" dirty="0">
                <a:latin typeface="Century Gothic" panose="020B0502020202020204" pitchFamily="34" charset="0"/>
                <a:ea typeface="Helvetica Neue" panose="02000503000000020004" pitchFamily="2" charset="0"/>
                <a:cs typeface="Arial" panose="020B0604020202020204" pitchFamily="34" charset="0"/>
                <a:sym typeface="Lato"/>
              </a:rPr>
              <a:t>Discrimination: </a:t>
            </a:r>
            <a:r>
              <a:rPr lang="en-GB" sz="1800" dirty="0">
                <a:latin typeface="Century Gothic" panose="020B0502020202020204" pitchFamily="34" charset="0"/>
                <a:ea typeface="Helvetica Neue" panose="02000503000000020004" pitchFamily="2" charset="0"/>
                <a:cs typeface="Arial" panose="020B0604020202020204" pitchFamily="34" charset="0"/>
                <a:sym typeface="Lato"/>
              </a:rPr>
              <a:t>Treating a person or particular group of people differently, especially in a worse way from the way in which you treat other people, because of their skin colour, sex, sexuality, etc.</a:t>
            </a:r>
          </a:p>
          <a:p>
            <a:pPr marL="285750" indent="-285750">
              <a:buFont typeface="Arial" panose="020B0604020202020204" pitchFamily="34" charset="0"/>
              <a:buChar char="•"/>
            </a:pPr>
            <a:endParaRPr lang="en-GB" sz="1800" b="1"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endParaRPr lang="en-GB" sz="1800" dirty="0">
              <a:latin typeface="Century Gothic" panose="020B0502020202020204" pitchFamily="34" charset="0"/>
              <a:ea typeface="Helvetica Neue" panose="02000503000000020004" pitchFamily="2" charset="0"/>
              <a:cs typeface="Arial" panose="020B0604020202020204" pitchFamily="34" charset="0"/>
              <a:sym typeface="Lato"/>
            </a:endParaRPr>
          </a:p>
        </p:txBody>
      </p:sp>
      <p:sp>
        <p:nvSpPr>
          <p:cNvPr id="8" name="TextBox 13">
            <a:extLst>
              <a:ext uri="{FF2B5EF4-FFF2-40B4-BE49-F238E27FC236}">
                <a16:creationId xmlns:a16="http://schemas.microsoft.com/office/drawing/2014/main" id="{1BDB595A-AD70-4A53-9D99-8542C70C4214}"/>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6" name="Shape 114">
            <a:extLst>
              <a:ext uri="{FF2B5EF4-FFF2-40B4-BE49-F238E27FC236}">
                <a16:creationId xmlns:a16="http://schemas.microsoft.com/office/drawing/2014/main" id="{971E9C4D-BADC-40F3-B1A0-2CFE8AF8F7AF}"/>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spTree>
    <p:extLst>
      <p:ext uri="{BB962C8B-B14F-4D97-AF65-F5344CB8AC3E}">
        <p14:creationId xmlns:p14="http://schemas.microsoft.com/office/powerpoint/2010/main" val="377863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5DE11F-4DF8-46EA-A531-C15291B72233}"/>
              </a:ext>
            </a:extLst>
          </p:cNvPr>
          <p:cNvSpPr txBox="1"/>
          <p:nvPr/>
        </p:nvSpPr>
        <p:spPr>
          <a:xfrm>
            <a:off x="2069432" y="1214917"/>
            <a:ext cx="9669340" cy="830997"/>
          </a:xfrm>
          <a:prstGeom prst="rect">
            <a:avLst/>
          </a:prstGeom>
          <a:noFill/>
        </p:spPr>
        <p:txBody>
          <a:bodyPr wrap="square" rtlCol="0">
            <a:spAutoFit/>
          </a:bodyPr>
          <a:lstStyle/>
          <a:p>
            <a:pPr algn="l" fontAlgn="base"/>
            <a:r>
              <a:rPr lang="en-GB" sz="1600" b="0" i="0" dirty="0">
                <a:solidFill>
                  <a:srgbClr val="141414"/>
                </a:solidFill>
                <a:effectLst/>
                <a:latin typeface="Century Gothic" panose="020B0502020202020204" pitchFamily="34" charset="0"/>
              </a:rPr>
              <a:t>An announcement in 2020 that the maintenance base for the world’s largest offshore wind farm would be built at the </a:t>
            </a:r>
            <a:r>
              <a:rPr lang="en-GB" sz="1600" b="1" i="0" dirty="0">
                <a:solidFill>
                  <a:srgbClr val="231F20"/>
                </a:solidFill>
                <a:effectLst/>
                <a:latin typeface="Century Gothic" panose="020B0502020202020204" pitchFamily="34" charset="0"/>
              </a:rPr>
              <a:t>Port of Tyne</a:t>
            </a:r>
            <a:r>
              <a:rPr lang="en-GB" sz="1600" b="0" i="0" dirty="0">
                <a:solidFill>
                  <a:srgbClr val="141414"/>
                </a:solidFill>
                <a:effectLst/>
                <a:latin typeface="Century Gothic" panose="020B0502020202020204" pitchFamily="34" charset="0"/>
              </a:rPr>
              <a:t> has provided a major boost to the region’s renewable energy sector. </a:t>
            </a:r>
          </a:p>
        </p:txBody>
      </p:sp>
      <p:sp>
        <p:nvSpPr>
          <p:cNvPr id="7" name="TextBox 6">
            <a:extLst>
              <a:ext uri="{FF2B5EF4-FFF2-40B4-BE49-F238E27FC236}">
                <a16:creationId xmlns:a16="http://schemas.microsoft.com/office/drawing/2014/main" id="{43E37784-6AD5-44C2-9C65-0D4BC7C3D55D}"/>
              </a:ext>
            </a:extLst>
          </p:cNvPr>
          <p:cNvSpPr txBox="1"/>
          <p:nvPr/>
        </p:nvSpPr>
        <p:spPr>
          <a:xfrm>
            <a:off x="413083" y="2697661"/>
            <a:ext cx="9225225" cy="584775"/>
          </a:xfrm>
          <a:prstGeom prst="rect">
            <a:avLst/>
          </a:prstGeom>
          <a:noFill/>
        </p:spPr>
        <p:txBody>
          <a:bodyPr wrap="square" rtlCol="0">
            <a:spAutoFit/>
          </a:bodyPr>
          <a:lstStyle/>
          <a:p>
            <a:pPr algn="l" fontAlgn="base"/>
            <a:r>
              <a:rPr lang="en-GB" sz="1600" b="0" i="0" dirty="0">
                <a:solidFill>
                  <a:srgbClr val="141414"/>
                </a:solidFill>
                <a:effectLst/>
                <a:latin typeface="Century Gothic" panose="020B0502020202020204" pitchFamily="34" charset="0"/>
              </a:rPr>
              <a:t>In 2020, the </a:t>
            </a:r>
            <a:r>
              <a:rPr lang="en-GB" sz="1600" b="1" i="0" dirty="0">
                <a:solidFill>
                  <a:srgbClr val="231F20"/>
                </a:solidFill>
                <a:effectLst/>
                <a:latin typeface="Century Gothic" panose="020B0502020202020204" pitchFamily="34" charset="0"/>
              </a:rPr>
              <a:t>Port of Blyth</a:t>
            </a:r>
            <a:r>
              <a:rPr lang="en-GB" sz="1600" b="0" i="0" dirty="0">
                <a:solidFill>
                  <a:srgbClr val="141414"/>
                </a:solidFill>
                <a:effectLst/>
                <a:latin typeface="Century Gothic" panose="020B0502020202020204" pitchFamily="34" charset="0"/>
              </a:rPr>
              <a:t> launched the Bates Clean Energy Terminal, which offers enhanced facilities and the opportunity for low carbon focused investment and innovation.</a:t>
            </a:r>
          </a:p>
        </p:txBody>
      </p:sp>
      <p:sp>
        <p:nvSpPr>
          <p:cNvPr id="8" name="TextBox 7">
            <a:extLst>
              <a:ext uri="{FF2B5EF4-FFF2-40B4-BE49-F238E27FC236}">
                <a16:creationId xmlns:a16="http://schemas.microsoft.com/office/drawing/2014/main" id="{4ADE261D-A26D-432E-A880-B1801BFD9494}"/>
              </a:ext>
            </a:extLst>
          </p:cNvPr>
          <p:cNvSpPr txBox="1"/>
          <p:nvPr/>
        </p:nvSpPr>
        <p:spPr>
          <a:xfrm>
            <a:off x="2069432" y="3813688"/>
            <a:ext cx="9545052" cy="584775"/>
          </a:xfrm>
          <a:prstGeom prst="rect">
            <a:avLst/>
          </a:prstGeom>
          <a:noFill/>
        </p:spPr>
        <p:txBody>
          <a:bodyPr wrap="square" rtlCol="0">
            <a:spAutoFit/>
          </a:bodyPr>
          <a:lstStyle/>
          <a:p>
            <a:pPr algn="l" fontAlgn="base"/>
            <a:r>
              <a:rPr lang="en-GB" sz="1600" b="1" i="0" dirty="0">
                <a:solidFill>
                  <a:srgbClr val="231F20"/>
                </a:solidFill>
                <a:effectLst/>
                <a:latin typeface="Century Gothic" panose="020B0502020202020204" pitchFamily="34" charset="0"/>
              </a:rPr>
              <a:t>Hitachi Rail</a:t>
            </a:r>
            <a:r>
              <a:rPr lang="en-GB" sz="1600" b="0" i="0" dirty="0">
                <a:solidFill>
                  <a:srgbClr val="141414"/>
                </a:solidFill>
                <a:effectLst/>
                <a:latin typeface="Century Gothic" panose="020B0502020202020204" pitchFamily="34" charset="0"/>
              </a:rPr>
              <a:t>’s plant at Newton Aycliffe, County Durham, is building battery and hybrid trains that are substantially cleaner than diesel vehicles for a number of UK rail companies.</a:t>
            </a:r>
          </a:p>
        </p:txBody>
      </p:sp>
      <p:sp>
        <p:nvSpPr>
          <p:cNvPr id="5" name="AutoShape 2" descr="Port of Tyne">
            <a:extLst>
              <a:ext uri="{FF2B5EF4-FFF2-40B4-BE49-F238E27FC236}">
                <a16:creationId xmlns:a16="http://schemas.microsoft.com/office/drawing/2014/main" id="{C8A0B313-0FF0-4591-925F-C9653218F26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hlinkClick r:id="rId3"/>
            <a:extLst>
              <a:ext uri="{FF2B5EF4-FFF2-40B4-BE49-F238E27FC236}">
                <a16:creationId xmlns:a16="http://schemas.microsoft.com/office/drawing/2014/main" id="{7B70C112-4350-4D19-BA6C-DCD13DD7D291}"/>
              </a:ext>
            </a:extLst>
          </p:cNvPr>
          <p:cNvPicPr>
            <a:picLocks noChangeAspect="1"/>
          </p:cNvPicPr>
          <p:nvPr/>
        </p:nvPicPr>
        <p:blipFill>
          <a:blip r:embed="rId4"/>
          <a:stretch>
            <a:fillRect/>
          </a:stretch>
        </p:blipFill>
        <p:spPr>
          <a:xfrm>
            <a:off x="519698" y="975763"/>
            <a:ext cx="1214082" cy="1204707"/>
          </a:xfrm>
          <a:prstGeom prst="rect">
            <a:avLst/>
          </a:prstGeom>
          <a:effectLst>
            <a:outerShdw blurRad="50800" dist="38100" dir="2700000" algn="tl" rotWithShape="0">
              <a:prstClr val="black">
                <a:alpha val="40000"/>
              </a:prstClr>
            </a:outerShdw>
          </a:effectLst>
        </p:spPr>
      </p:pic>
      <p:pic>
        <p:nvPicPr>
          <p:cNvPr id="12" name="Picture 11">
            <a:hlinkClick r:id="rId5"/>
            <a:extLst>
              <a:ext uri="{FF2B5EF4-FFF2-40B4-BE49-F238E27FC236}">
                <a16:creationId xmlns:a16="http://schemas.microsoft.com/office/drawing/2014/main" id="{9B3023D1-5526-48AD-BC1C-FE9CF0F42015}"/>
              </a:ext>
            </a:extLst>
          </p:cNvPr>
          <p:cNvPicPr>
            <a:picLocks noChangeAspect="1"/>
          </p:cNvPicPr>
          <p:nvPr/>
        </p:nvPicPr>
        <p:blipFill>
          <a:blip r:embed="rId6"/>
          <a:stretch>
            <a:fillRect/>
          </a:stretch>
        </p:blipFill>
        <p:spPr>
          <a:xfrm>
            <a:off x="9782886" y="2277476"/>
            <a:ext cx="1955886" cy="1303924"/>
          </a:xfrm>
          <a:prstGeom prst="rect">
            <a:avLst/>
          </a:prstGeom>
          <a:effectLst>
            <a:outerShdw blurRad="50800" dist="38100" dir="2700000" algn="tl" rotWithShape="0">
              <a:prstClr val="black">
                <a:alpha val="40000"/>
              </a:prstClr>
            </a:outerShdw>
          </a:effectLst>
        </p:spPr>
      </p:pic>
      <p:pic>
        <p:nvPicPr>
          <p:cNvPr id="2052" name="Picture 4" descr="Hitachi Rail Europe | Case Study | Invest North East England">
            <a:hlinkClick r:id="rId7"/>
            <a:extLst>
              <a:ext uri="{FF2B5EF4-FFF2-40B4-BE49-F238E27FC236}">
                <a16:creationId xmlns:a16="http://schemas.microsoft.com/office/drawing/2014/main" id="{10FA46A2-5D24-4C1D-B2C1-01422B4FA3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125" y="3617423"/>
            <a:ext cx="1395228" cy="93015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7C115D1-999D-4F6A-A41F-5FB525D5022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6" name="Rectangle: Rounded Corners 15">
            <a:extLst>
              <a:ext uri="{FF2B5EF4-FFF2-40B4-BE49-F238E27FC236}">
                <a16:creationId xmlns:a16="http://schemas.microsoft.com/office/drawing/2014/main" id="{80DFFD34-B507-44EB-83BC-DC85BC2661CC}"/>
              </a:ext>
            </a:extLst>
          </p:cNvPr>
          <p:cNvSpPr/>
          <p:nvPr/>
        </p:nvSpPr>
        <p:spPr>
          <a:xfrm>
            <a:off x="916406" y="4834126"/>
            <a:ext cx="10359189" cy="702009"/>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On the next three slides there are links and websites for students to find out more and start to build their future right here in the North East</a:t>
            </a:r>
          </a:p>
        </p:txBody>
      </p:sp>
      <p:sp>
        <p:nvSpPr>
          <p:cNvPr id="22" name="Shape 114">
            <a:extLst>
              <a:ext uri="{FF2B5EF4-FFF2-40B4-BE49-F238E27FC236}">
                <a16:creationId xmlns:a16="http://schemas.microsoft.com/office/drawing/2014/main" id="{D2060848-9794-4538-907E-2374552DCCE2}"/>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13" name="Picture 12" descr="New Career Development Framework">
            <a:extLst>
              <a:ext uri="{FF2B5EF4-FFF2-40B4-BE49-F238E27FC236}">
                <a16:creationId xmlns:a16="http://schemas.microsoft.com/office/drawing/2014/main" id="{125E4854-866C-403A-8A8D-0C49EB5B3A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112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ompany Programme">
            <a:hlinkClick r:id="rId3"/>
            <a:extLst>
              <a:ext uri="{FF2B5EF4-FFF2-40B4-BE49-F238E27FC236}">
                <a16:creationId xmlns:a16="http://schemas.microsoft.com/office/drawing/2014/main" id="{05488030-2A34-45F0-A034-B3B881564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010412"/>
            <a:ext cx="2137848" cy="7965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1">
            <a:hlinkClick r:id="rId5"/>
            <a:extLst>
              <a:ext uri="{FF2B5EF4-FFF2-40B4-BE49-F238E27FC236}">
                <a16:creationId xmlns:a16="http://schemas.microsoft.com/office/drawing/2014/main" id="{424E2C92-496A-466C-82C5-C0988235EFEA}"/>
              </a:ext>
            </a:extLst>
          </p:cNvPr>
          <p:cNvPicPr>
            <a:picLocks noChangeAspect="1"/>
          </p:cNvPicPr>
          <p:nvPr/>
        </p:nvPicPr>
        <p:blipFill>
          <a:blip r:embed="rId6"/>
          <a:stretch>
            <a:fillRect/>
          </a:stretch>
        </p:blipFill>
        <p:spPr>
          <a:xfrm>
            <a:off x="9201665" y="1967172"/>
            <a:ext cx="2595047" cy="830995"/>
          </a:xfrm>
          <a:prstGeom prst="rect">
            <a:avLst/>
          </a:prstGeom>
          <a:effectLst>
            <a:outerShdw blurRad="50800" dist="38100" dir="2700000" algn="tl" rotWithShape="0">
              <a:prstClr val="black">
                <a:alpha val="40000"/>
              </a:prstClr>
            </a:outerShdw>
          </a:effectLst>
        </p:spPr>
      </p:pic>
      <p:pic>
        <p:nvPicPr>
          <p:cNvPr id="13" name="Picture 12">
            <a:hlinkClick r:id="rId7"/>
            <a:extLst>
              <a:ext uri="{FF2B5EF4-FFF2-40B4-BE49-F238E27FC236}">
                <a16:creationId xmlns:a16="http://schemas.microsoft.com/office/drawing/2014/main" id="{E48567DF-D6EF-403F-97EB-5965EE3857B3}"/>
              </a:ext>
            </a:extLst>
          </p:cNvPr>
          <p:cNvPicPr>
            <a:picLocks noChangeAspect="1"/>
          </p:cNvPicPr>
          <p:nvPr/>
        </p:nvPicPr>
        <p:blipFill>
          <a:blip r:embed="rId8"/>
          <a:stretch>
            <a:fillRect/>
          </a:stretch>
        </p:blipFill>
        <p:spPr>
          <a:xfrm>
            <a:off x="395288" y="2915578"/>
            <a:ext cx="2137848" cy="796568"/>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8EBF3E82-9FB3-4A8C-B440-FF522D93B69B}"/>
              </a:ext>
            </a:extLst>
          </p:cNvPr>
          <p:cNvSpPr txBox="1"/>
          <p:nvPr/>
        </p:nvSpPr>
        <p:spPr>
          <a:xfrm>
            <a:off x="2698596" y="1112833"/>
            <a:ext cx="9098116" cy="830997"/>
          </a:xfrm>
          <a:prstGeom prst="rect">
            <a:avLst/>
          </a:prstGeom>
          <a:noFill/>
        </p:spPr>
        <p:txBody>
          <a:bodyPr wrap="square" rtlCol="0">
            <a:spAutoFit/>
          </a:bodyPr>
          <a:lstStyle/>
          <a:p>
            <a:r>
              <a:rPr lang="en-GB" sz="1600" b="1" i="0" dirty="0">
                <a:effectLst/>
                <a:latin typeface="Century Gothic" panose="020B0502020202020204" pitchFamily="34" charset="0"/>
              </a:rPr>
              <a:t>Young enterprise Company Programme </a:t>
            </a:r>
            <a:r>
              <a:rPr lang="en-GB" sz="1600" b="0" i="0" dirty="0">
                <a:effectLst/>
                <a:latin typeface="Century Gothic" panose="020B0502020202020204" pitchFamily="34" charset="0"/>
              </a:rPr>
              <a:t>provides teams of students, aged between 13-19, with an opportunity to create and run their own company, supported by a Business Volunteer.</a:t>
            </a:r>
            <a:endParaRPr lang="en-GB" sz="1600" dirty="0">
              <a:latin typeface="Century Gothic" panose="020B0502020202020204" pitchFamily="34" charset="0"/>
            </a:endParaRPr>
          </a:p>
        </p:txBody>
      </p:sp>
      <p:sp>
        <p:nvSpPr>
          <p:cNvPr id="15" name="TextBox 14">
            <a:extLst>
              <a:ext uri="{FF2B5EF4-FFF2-40B4-BE49-F238E27FC236}">
                <a16:creationId xmlns:a16="http://schemas.microsoft.com/office/drawing/2014/main" id="{2EC4948B-25ED-42EC-8035-8200086CB07B}"/>
              </a:ext>
            </a:extLst>
          </p:cNvPr>
          <p:cNvSpPr txBox="1"/>
          <p:nvPr/>
        </p:nvSpPr>
        <p:spPr>
          <a:xfrm>
            <a:off x="395288" y="1967172"/>
            <a:ext cx="8806377" cy="830997"/>
          </a:xfrm>
          <a:prstGeom prst="rect">
            <a:avLst/>
          </a:prstGeom>
          <a:noFill/>
        </p:spPr>
        <p:txBody>
          <a:bodyPr wrap="square" rtlCol="0">
            <a:spAutoFit/>
          </a:bodyPr>
          <a:lstStyle/>
          <a:p>
            <a:r>
              <a:rPr lang="en-GB" sz="1600" b="1" i="0" dirty="0">
                <a:effectLst/>
                <a:latin typeface="Century Gothic" panose="020B0502020202020204" pitchFamily="34" charset="0"/>
              </a:rPr>
              <a:t>Education Development Trust </a:t>
            </a:r>
            <a:r>
              <a:rPr lang="en-GB" sz="1600" b="0" i="0" dirty="0">
                <a:effectLst/>
                <a:latin typeface="Century Gothic" panose="020B0502020202020204" pitchFamily="34" charset="0"/>
              </a:rPr>
              <a:t>offers a range of impartial services that are underpinned by the 8 Gatsby benchmarks. Supporting schools and colleges to deliver a stable careers programme that addresses each student’s needs.</a:t>
            </a:r>
            <a:endParaRPr lang="en-GB" sz="1600" dirty="0">
              <a:latin typeface="Century Gothic" panose="020B0502020202020204" pitchFamily="34" charset="0"/>
            </a:endParaRPr>
          </a:p>
        </p:txBody>
      </p:sp>
      <p:sp>
        <p:nvSpPr>
          <p:cNvPr id="16" name="TextBox 15">
            <a:extLst>
              <a:ext uri="{FF2B5EF4-FFF2-40B4-BE49-F238E27FC236}">
                <a16:creationId xmlns:a16="http://schemas.microsoft.com/office/drawing/2014/main" id="{B627AD85-CB04-48A1-A8C9-8A04B82EE8C3}"/>
              </a:ext>
            </a:extLst>
          </p:cNvPr>
          <p:cNvSpPr txBox="1"/>
          <p:nvPr/>
        </p:nvSpPr>
        <p:spPr>
          <a:xfrm>
            <a:off x="2698596" y="3020592"/>
            <a:ext cx="9098116" cy="584775"/>
          </a:xfrm>
          <a:prstGeom prst="rect">
            <a:avLst/>
          </a:prstGeom>
          <a:noFill/>
        </p:spPr>
        <p:txBody>
          <a:bodyPr wrap="square" rtlCol="0">
            <a:spAutoFit/>
          </a:bodyPr>
          <a:lstStyle/>
          <a:p>
            <a:r>
              <a:rPr lang="en-GB" sz="1600" b="1" i="0" dirty="0">
                <a:effectLst/>
                <a:latin typeface="Century Gothic" panose="020B0502020202020204" pitchFamily="34" charset="0"/>
              </a:rPr>
              <a:t>Forum Talent Potential </a:t>
            </a:r>
            <a:r>
              <a:rPr lang="en-GB" sz="1600" b="0" i="0" dirty="0">
                <a:effectLst/>
                <a:latin typeface="Century Gothic" panose="020B0502020202020204" pitchFamily="34" charset="0"/>
              </a:rPr>
              <a:t>incorporates employer input into existing study modules and seeks to help teachers bring traditional curriculum subjects alive through the context of careers.</a:t>
            </a:r>
            <a:endParaRPr lang="en-GB" sz="1600" dirty="0">
              <a:latin typeface="Century Gothic" panose="020B0502020202020204" pitchFamily="34" charset="0"/>
            </a:endParaRPr>
          </a:p>
        </p:txBody>
      </p:sp>
      <p:pic>
        <p:nvPicPr>
          <p:cNvPr id="17" name="Picture 4" descr="FutureMe">
            <a:hlinkClick r:id="rId9"/>
            <a:extLst>
              <a:ext uri="{FF2B5EF4-FFF2-40B4-BE49-F238E27FC236}">
                <a16:creationId xmlns:a16="http://schemas.microsoft.com/office/drawing/2014/main" id="{FABADA17-B868-47FA-A82D-090CA6813F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289" y="4804814"/>
            <a:ext cx="2137848" cy="7965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5BE0601-0187-4D7B-87D2-736BE748B882}"/>
              </a:ext>
            </a:extLst>
          </p:cNvPr>
          <p:cNvSpPr txBox="1"/>
          <p:nvPr/>
        </p:nvSpPr>
        <p:spPr>
          <a:xfrm>
            <a:off x="2698596" y="4737454"/>
            <a:ext cx="9098116" cy="1077218"/>
          </a:xfrm>
          <a:prstGeom prst="rect">
            <a:avLst/>
          </a:prstGeom>
          <a:noFill/>
        </p:spPr>
        <p:txBody>
          <a:bodyPr wrap="square" rtlCol="0">
            <a:spAutoFit/>
          </a:bodyPr>
          <a:lstStyle/>
          <a:p>
            <a:r>
              <a:rPr lang="en-GB" sz="1600" b="1" i="0" dirty="0">
                <a:effectLst/>
                <a:latin typeface="Century Gothic" panose="020B0502020202020204" pitchFamily="34" charset="0"/>
              </a:rPr>
              <a:t>The North East Uni Connect Programme (NEUCP) </a:t>
            </a:r>
            <a:r>
              <a:rPr lang="en-GB" sz="1600" b="0" i="0" dirty="0">
                <a:effectLst/>
                <a:latin typeface="Century Gothic" panose="020B0502020202020204" pitchFamily="34" charset="0"/>
              </a:rPr>
              <a:t>is a partnership of all of the universities and colleges in the North East region who are working together to support young people in the North East think about their futures and how higher education can help them reach their goals.</a:t>
            </a:r>
            <a:endParaRPr lang="en-GB" sz="1600" dirty="0">
              <a:latin typeface="Century Gothic" panose="020B0502020202020204" pitchFamily="34" charset="0"/>
            </a:endParaRPr>
          </a:p>
        </p:txBody>
      </p:sp>
      <p:sp>
        <p:nvSpPr>
          <p:cNvPr id="19" name="TextBox 18">
            <a:extLst>
              <a:ext uri="{FF2B5EF4-FFF2-40B4-BE49-F238E27FC236}">
                <a16:creationId xmlns:a16="http://schemas.microsoft.com/office/drawing/2014/main" id="{64C9A565-5005-4B6D-B3CB-8B061E2A1E01}"/>
              </a:ext>
            </a:extLst>
          </p:cNvPr>
          <p:cNvSpPr txBox="1"/>
          <p:nvPr/>
        </p:nvSpPr>
        <p:spPr>
          <a:xfrm>
            <a:off x="395289" y="3930254"/>
            <a:ext cx="9278100" cy="584775"/>
          </a:xfrm>
          <a:prstGeom prst="rect">
            <a:avLst/>
          </a:prstGeom>
          <a:noFill/>
        </p:spPr>
        <p:txBody>
          <a:bodyPr wrap="square" rtlCol="0">
            <a:spAutoFit/>
          </a:bodyPr>
          <a:lstStyle/>
          <a:p>
            <a:r>
              <a:rPr lang="en-GB" sz="1600" b="1" i="0" dirty="0">
                <a:effectLst/>
                <a:latin typeface="Century Gothic" panose="020B0502020202020204" pitchFamily="34" charset="0"/>
              </a:rPr>
              <a:t>NCS</a:t>
            </a:r>
            <a:r>
              <a:rPr lang="en-GB" sz="1600" b="0" i="0" dirty="0">
                <a:effectLst/>
                <a:latin typeface="Century Gothic" panose="020B0502020202020204" pitchFamily="34" charset="0"/>
              </a:rPr>
              <a:t> exists to engage, unite and empower young people, building their confidence to achieve their potential, regardless of background and life opportunities.</a:t>
            </a:r>
            <a:endParaRPr lang="en-GB" sz="1600" dirty="0">
              <a:latin typeface="Century Gothic" panose="020B0502020202020204" pitchFamily="34" charset="0"/>
            </a:endParaRPr>
          </a:p>
        </p:txBody>
      </p:sp>
      <p:pic>
        <p:nvPicPr>
          <p:cNvPr id="20" name="Picture 2" descr="NCS (National Citizens' Service)">
            <a:hlinkClick r:id="rId11"/>
            <a:extLst>
              <a:ext uri="{FF2B5EF4-FFF2-40B4-BE49-F238E27FC236}">
                <a16:creationId xmlns:a16="http://schemas.microsoft.com/office/drawing/2014/main" id="{6AAFF7B6-C75E-4C39-9927-8E789AEDC0E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60142" y="3703852"/>
            <a:ext cx="1278092" cy="9129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TextBox 13">
            <a:extLst>
              <a:ext uri="{FF2B5EF4-FFF2-40B4-BE49-F238E27FC236}">
                <a16:creationId xmlns:a16="http://schemas.microsoft.com/office/drawing/2014/main" id="{00A12DD2-B020-47D8-B963-F97DE7D393F3}"/>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3" name="Shape 114">
            <a:extLst>
              <a:ext uri="{FF2B5EF4-FFF2-40B4-BE49-F238E27FC236}">
                <a16:creationId xmlns:a16="http://schemas.microsoft.com/office/drawing/2014/main" id="{E50B1B19-34D7-4C91-9E6F-3B4CF8D30079}"/>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24" name="Picture 12" descr="New Career Development Framework">
            <a:extLst>
              <a:ext uri="{FF2B5EF4-FFF2-40B4-BE49-F238E27FC236}">
                <a16:creationId xmlns:a16="http://schemas.microsoft.com/office/drawing/2014/main" id="{6B19B402-4D31-426F-A21B-B507E50524E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089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72C29DAA412E49BAAFF08A5483A59D" ma:contentTypeVersion="13" ma:contentTypeDescription="Create a new document." ma:contentTypeScope="" ma:versionID="fd55c09cce8a2f40eb98f77dd7baa6ae">
  <xsd:schema xmlns:xsd="http://www.w3.org/2001/XMLSchema" xmlns:xs="http://www.w3.org/2001/XMLSchema" xmlns:p="http://schemas.microsoft.com/office/2006/metadata/properties" xmlns:ns2="f469d987-3536-4042-845b-11c6c10f55e4" xmlns:ns3="5188ea77-d324-4396-afdc-27b8543f78cf" targetNamespace="http://schemas.microsoft.com/office/2006/metadata/properties" ma:root="true" ma:fieldsID="bc01b560efecdfb51c9402aee97f8a2c" ns2:_="" ns3:_="">
    <xsd:import namespace="f469d987-3536-4042-845b-11c6c10f55e4"/>
    <xsd:import namespace="5188ea77-d324-4396-afdc-27b8543f78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69d987-3536-4042-845b-11c6c10f5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88ea77-d324-4396-afdc-27b8543f78c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BE964E-6925-42FF-9DC3-75B7E63F8F95}"/>
</file>

<file path=customXml/itemProps2.xml><?xml version="1.0" encoding="utf-8"?>
<ds:datastoreItem xmlns:ds="http://schemas.openxmlformats.org/officeDocument/2006/customXml" ds:itemID="{78C3A22C-D297-46A8-AD3D-E5C631152958}"/>
</file>

<file path=customXml/itemProps3.xml><?xml version="1.0" encoding="utf-8"?>
<ds:datastoreItem xmlns:ds="http://schemas.openxmlformats.org/officeDocument/2006/customXml" ds:itemID="{986A4D96-B97E-4D08-9E3F-7E008ECAF875}"/>
</file>

<file path=docProps/app.xml><?xml version="1.0" encoding="utf-8"?>
<Properties xmlns="http://schemas.openxmlformats.org/officeDocument/2006/extended-properties" xmlns:vt="http://schemas.openxmlformats.org/officeDocument/2006/docPropsVTypes">
  <TotalTime>2218</TotalTime>
  <Words>2051</Words>
  <Application>Microsoft Office PowerPoint</Application>
  <PresentationFormat>Widescreen</PresentationFormat>
  <Paragraphs>190</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Exo 2</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Miners</dc:creator>
  <cp:lastModifiedBy>Lara</cp:lastModifiedBy>
  <cp:revision>113</cp:revision>
  <dcterms:created xsi:type="dcterms:W3CDTF">2019-11-28T00:18:28Z</dcterms:created>
  <dcterms:modified xsi:type="dcterms:W3CDTF">2022-02-24T11:23:25Z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0x0101001D72C29DAA412E49BAAFF08A5483A59D</vt:lpwstr>
  </property>
</Properties>
</file>