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82" r:id="rId2"/>
    <p:sldId id="284" r:id="rId3"/>
    <p:sldId id="321" r:id="rId4"/>
    <p:sldId id="288" r:id="rId5"/>
    <p:sldId id="322" r:id="rId6"/>
    <p:sldId id="290" r:id="rId7"/>
    <p:sldId id="326" r:id="rId8"/>
    <p:sldId id="323" r:id="rId9"/>
    <p:sldId id="292" r:id="rId10"/>
    <p:sldId id="295" r:id="rId11"/>
    <p:sldId id="294" r:id="rId12"/>
    <p:sldId id="297" r:id="rId13"/>
    <p:sldId id="324" r:id="rId14"/>
    <p:sldId id="325" r:id="rId15"/>
    <p:sldId id="281" r:id="rId16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0E57"/>
    <a:srgbClr val="49AED2"/>
    <a:srgbClr val="81DEFF"/>
    <a:srgbClr val="202C70"/>
    <a:srgbClr val="C1EFFF"/>
    <a:srgbClr val="0095C8"/>
    <a:srgbClr val="64BAD8"/>
    <a:srgbClr val="0F639E"/>
    <a:srgbClr val="16AC94"/>
    <a:srgbClr val="A0B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8"/>
    <p:restoredTop sz="86316" autoAdjust="0"/>
  </p:normalViewPr>
  <p:slideViewPr>
    <p:cSldViewPr snapToGrid="0" snapToObjects="1">
      <p:cViewPr varScale="1">
        <p:scale>
          <a:sx n="70" d="100"/>
          <a:sy n="70" d="100"/>
        </p:scale>
        <p:origin x="118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6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6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3C16012A-B6B8-1B4B-B3DE-BFA740C7AFD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3" rIns="92007" bIns="4600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2007" tIns="46003" rIns="92007" bIns="46003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E6BE8983-6ADB-074C-82EC-D9C11D0F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48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hare.tv/x/ss602199d2bb0d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 &amp; 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https://www.thecdi.net/New-Career-Development-Framework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39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4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Alternative Video Link – Employability Skills: </a:t>
            </a:r>
            <a:r>
              <a:rPr lang="en-GB" b="0" u="sng" dirty="0"/>
              <a:t>https://www.youtube.com/watch?v=tKKPUYfOkvw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SafeShare Video Link: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https://safeshare.tv/x/ss602199d2bb0de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r>
              <a:rPr lang="en-GB" b="0" dirty="0"/>
              <a:t>1) Icons8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93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Images</a:t>
            </a:r>
          </a:p>
          <a:p>
            <a:r>
              <a:rPr lang="en-GB" b="0" dirty="0"/>
              <a:t>1) Icons8</a:t>
            </a:r>
          </a:p>
          <a:p>
            <a:r>
              <a:rPr lang="en-GB" dirty="0"/>
              <a:t>2) </a:t>
            </a:r>
            <a:r>
              <a:rPr lang="en-GB" dirty="0" err="1"/>
              <a:t>Unsplash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39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Images</a:t>
            </a:r>
          </a:p>
          <a:p>
            <a:r>
              <a:rPr lang="en-GB" b="0" dirty="0"/>
              <a:t>1) Icons8</a:t>
            </a:r>
          </a:p>
          <a:p>
            <a:r>
              <a:rPr lang="en-GB" dirty="0"/>
              <a:t>2) </a:t>
            </a:r>
            <a:r>
              <a:rPr lang="en-GB" dirty="0" err="1"/>
              <a:t>Unsplash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9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  <a:endParaRPr lang="en-GB" b="0" dirty="0"/>
          </a:p>
          <a:p>
            <a:pPr marL="256792" indent="-256792">
              <a:buAutoNum type="arabicParenR"/>
            </a:pPr>
            <a:r>
              <a:rPr lang="en-GB" b="0" dirty="0"/>
              <a:t>https://dictionary.cambridge.org/dictionary/english/sector</a:t>
            </a:r>
          </a:p>
          <a:p>
            <a:pPr marL="256792" indent="-256792">
              <a:buAutoNum type="arabicParenR"/>
            </a:pPr>
            <a:r>
              <a:rPr lang="en-GB" b="0" dirty="0"/>
              <a:t>https://dictionary.cambridge.org/dictionary/english/employability</a:t>
            </a:r>
          </a:p>
          <a:p>
            <a:pPr marL="256792" indent="-256792">
              <a:buAutoNum type="arabicParenR"/>
            </a:pPr>
            <a:r>
              <a:rPr lang="en-GB" dirty="0"/>
              <a:t>https://dictionary.cambridge.org/dictionary/english/career</a:t>
            </a:r>
          </a:p>
          <a:p>
            <a:pPr marL="256792" indent="-256792">
              <a:buAutoNum type="arabicParenR"/>
            </a:pPr>
            <a:r>
              <a:rPr lang="en-GB" dirty="0"/>
              <a:t>https://dictionary.cambridge.org/dictionary/english/labour-market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25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30017" indent="-230017">
              <a:buAutoNum type="arabicParenR"/>
            </a:pPr>
            <a:r>
              <a:rPr lang="en-GB" dirty="0"/>
              <a:t>http://www.lmiforall.org.uk/explore_lmi/</a:t>
            </a:r>
          </a:p>
          <a:p>
            <a:pPr marL="230017" indent="-230017">
              <a:buAutoNum type="arabicParenR"/>
            </a:pPr>
            <a:r>
              <a:rPr lang="en-GB" dirty="0"/>
              <a:t>https://www.lmiforall.org.uk/explore_lmi/learning-units/what-is-lmi/ - </a:t>
            </a:r>
            <a:r>
              <a:rPr lang="en-GB" b="1" dirty="0"/>
              <a:t>There is a YouTube video explaining LMI if needed on this page.  </a:t>
            </a:r>
          </a:p>
          <a:p>
            <a:pPr marL="230017" indent="-230017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8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30017" indent="-230017">
              <a:buAutoNum type="arabicParenR"/>
            </a:pPr>
            <a:r>
              <a:rPr lang="en-GB" dirty="0"/>
              <a:t>http://www.lmiforall.org.uk/explore_lmi/</a:t>
            </a:r>
          </a:p>
          <a:p>
            <a:pPr marL="230017" indent="-230017">
              <a:buAutoNum type="arabicParenR"/>
            </a:pPr>
            <a:r>
              <a:rPr lang="en-GB" dirty="0"/>
              <a:t>https://www.lmiforall.org.uk/explore_lmi/learning-units/what-is-lmi/ - </a:t>
            </a:r>
            <a:r>
              <a:rPr lang="en-GB" b="1" dirty="0"/>
              <a:t>There is a YouTube video explaining LMI if needed on this page.  </a:t>
            </a:r>
          </a:p>
          <a:p>
            <a:pPr marL="230017" indent="-230017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27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Please Note: </a:t>
            </a:r>
            <a:r>
              <a:rPr lang="en-GB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The North East Local Enterprise Partnership works with partners to develop a more competitive economy for the North East, Helping to create more and better jobs for everyone.</a:t>
            </a: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b="0" dirty="0"/>
              <a:t>https://www.northeastambition.co.uk/toolkits/labour-market-insights-toolkit</a:t>
            </a:r>
          </a:p>
          <a:p>
            <a:pPr marL="230017" indent="-230017">
              <a:buAutoNum type="arabicParenR"/>
            </a:pPr>
            <a:r>
              <a:rPr lang="en-GB" b="0" dirty="0"/>
              <a:t>https://www.northeastlep.co.uk/key-sectors/</a:t>
            </a:r>
          </a:p>
          <a:p>
            <a:pPr marL="230017" indent="-230017">
              <a:buAutoNum type="arabicParenR"/>
            </a:pPr>
            <a:r>
              <a:rPr lang="en-GB" b="0" dirty="0"/>
              <a:t>https://evidencehub.northeastlep.co.uk/report/gva-industry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https://dictionary.cambridge.org/dictionary/english/manufacturing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https://dictionary.cambridge.org/dictionary/english/administration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https://dictionary.cambridge.org/dictionary/english/retail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https://dictionary.cambridge.org/dictionary/english/social-care</a:t>
            </a:r>
          </a:p>
          <a:p>
            <a:pPr marL="0" indent="0">
              <a:buNone/>
            </a:pPr>
            <a:endParaRPr lang="en-GB" b="0" dirty="0"/>
          </a:p>
          <a:p>
            <a:pPr marL="230017" indent="-230017">
              <a:buAutoNum type="arabicParenR"/>
            </a:pPr>
            <a:endParaRPr lang="en-GB" b="0" dirty="0"/>
          </a:p>
          <a:p>
            <a:pPr marL="230017" indent="-230017">
              <a:buAutoNum type="arabicParenR"/>
            </a:pP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91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Please Note: </a:t>
            </a:r>
            <a:r>
              <a:rPr lang="en-GB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The North East Local Enterprise Partnership works with partners to develop a more competitive economy for the North East, Helping to create more and better jobs for everyone.</a:t>
            </a: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b="0" dirty="0"/>
              <a:t>https://www.northeastambition.co.uk/toolkits/labour-market-insights-toolkit</a:t>
            </a:r>
          </a:p>
          <a:p>
            <a:pPr marL="230017" indent="-230017">
              <a:buAutoNum type="arabicParenR"/>
            </a:pPr>
            <a:r>
              <a:rPr lang="en-GB" b="0" dirty="0"/>
              <a:t>https://www.northeastlep.co.uk/key-sectors/</a:t>
            </a:r>
          </a:p>
          <a:p>
            <a:pPr marL="230017" indent="-230017">
              <a:buAutoNum type="arabicParenR"/>
            </a:pPr>
            <a:r>
              <a:rPr lang="en-GB" b="0" dirty="0"/>
              <a:t>https://evidencehub.northeastlep.co.uk/report/gva-industry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https://dictionary.cambridge.org/dictionary/english/manufacturing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https://dictionary.cambridge.org/dictionary/english/administration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https://dictionary.cambridge.org/dictionary/english/retail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https://dictionary.cambridge.org/dictionary/english/social-care</a:t>
            </a:r>
          </a:p>
          <a:p>
            <a:pPr marL="0" indent="0">
              <a:buNone/>
            </a:pPr>
            <a:endParaRPr lang="en-GB" b="0" dirty="0"/>
          </a:p>
          <a:p>
            <a:pPr marL="230017" indent="-230017">
              <a:buAutoNum type="arabicParenR"/>
            </a:pPr>
            <a:endParaRPr lang="en-GB" b="0" dirty="0"/>
          </a:p>
          <a:p>
            <a:pPr marL="230017" indent="-230017">
              <a:buAutoNum type="arabicParenR"/>
            </a:pP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1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Please Note: </a:t>
            </a:r>
            <a:r>
              <a:rPr lang="en-GB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The North East Local Enterprise Partnership works with partners to develop a more competitive economy for the North East, Helping to create more and better jobs for everyone.</a:t>
            </a: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b="0" dirty="0"/>
              <a:t>https://www.northeastambition.co.uk/toolkits/labour-market-insights-toolkit</a:t>
            </a:r>
          </a:p>
          <a:p>
            <a:pPr marL="230017" indent="-230017">
              <a:buAutoNum type="arabicParenR"/>
            </a:pPr>
            <a:r>
              <a:rPr lang="en-GB" b="0" dirty="0"/>
              <a:t>https://www.northeastlep.co.uk/key-sectors/</a:t>
            </a:r>
          </a:p>
          <a:p>
            <a:pPr marL="230017" indent="-230017">
              <a:buAutoNum type="arabicParenR"/>
            </a:pPr>
            <a:r>
              <a:rPr lang="en-GB" b="0" dirty="0"/>
              <a:t>https://evidencehub.northeastlep.co.uk/report/gva-industry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https://dictionary.cambridge.org/dictionary/english/manufacturing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https://dictionary.cambridge.org/dictionary/english/administration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https://dictionary.cambridge.org/dictionary/english/retail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https://dictionary.cambridge.org/dictionary/english/social-care</a:t>
            </a:r>
          </a:p>
          <a:p>
            <a:pPr marL="0" indent="0">
              <a:buNone/>
            </a:pPr>
            <a:endParaRPr lang="en-GB" b="0" dirty="0"/>
          </a:p>
          <a:p>
            <a:pPr marL="230017" indent="-230017">
              <a:buAutoNum type="arabicParenR"/>
            </a:pPr>
            <a:endParaRPr lang="en-GB" b="0" dirty="0"/>
          </a:p>
          <a:p>
            <a:pPr marL="230017" indent="-230017">
              <a:buAutoNum type="arabicParenR"/>
            </a:pP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63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YouTube Video Link: </a:t>
            </a:r>
            <a:r>
              <a:rPr lang="en-GB" b="0" dirty="0"/>
              <a:t>https://www.youtube.com/watch?v=pVUSJl6nCJk&amp;t=12s</a:t>
            </a:r>
          </a:p>
          <a:p>
            <a:r>
              <a:rPr lang="en-GB" b="1" dirty="0"/>
              <a:t>SafeShare Video Link: </a:t>
            </a:r>
            <a:r>
              <a:rPr lang="en-GB" b="0" dirty="0"/>
              <a:t>https://safeshare.tv/x/pVUSJl6nCJk</a:t>
            </a:r>
          </a:p>
          <a:p>
            <a:endParaRPr lang="en-GB" b="1" dirty="0"/>
          </a:p>
          <a:p>
            <a:r>
              <a:rPr lang="en-GB" b="1" dirty="0"/>
              <a:t>Images:</a:t>
            </a:r>
          </a:p>
          <a:p>
            <a:r>
              <a:rPr lang="en-GB" b="1" dirty="0"/>
              <a:t>1) </a:t>
            </a:r>
            <a:r>
              <a:rPr lang="en-GB" b="0" dirty="0" err="1"/>
              <a:t>Unsplash</a:t>
            </a:r>
            <a:endParaRPr lang="en-GB" b="0" dirty="0"/>
          </a:p>
          <a:p>
            <a:r>
              <a:rPr lang="en-GB" b="1" dirty="0"/>
              <a:t>References:</a:t>
            </a:r>
          </a:p>
          <a:p>
            <a:pPr marL="230017" indent="-230017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59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Teacher’s Note: </a:t>
            </a:r>
            <a:r>
              <a:rPr lang="en-GB" b="0" dirty="0"/>
              <a:t>Many North East schools use </a:t>
            </a:r>
            <a:r>
              <a:rPr lang="en-GB" b="0" dirty="0">
                <a:solidFill>
                  <a:schemeClr val="accent1"/>
                </a:solidFill>
              </a:rPr>
              <a:t>https://www.skillsbuilder.org/ </a:t>
            </a:r>
            <a:r>
              <a:rPr lang="en-GB" b="0" dirty="0"/>
              <a:t>to support this area of the curriculum.</a:t>
            </a: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4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3B6A-053F-2F44-BCE1-00D98F109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627" y="1122363"/>
            <a:ext cx="10161373" cy="2387600"/>
          </a:xfrm>
          <a:prstGeom prst="rect">
            <a:avLst/>
          </a:prstGeo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7A4A3-16D2-7642-B61E-003CE703A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627" y="3602038"/>
            <a:ext cx="1016137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7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8274-0ADB-BF4D-B139-79D1AA72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5385"/>
            <a:ext cx="10896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5E091-208E-974F-B374-EB2FF4E06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17341"/>
            <a:ext cx="10896600" cy="33596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8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53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09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6020B-2AE0-DB43-9394-CC107D49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69386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8131E-3E36-1849-92EC-B8E63754B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28782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59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BC2BCEE-9B81-1E44-9CA5-985528CD89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126791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DC5FC8F-FC26-AE4E-8DBD-255972BD84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564904"/>
            <a:ext cx="8229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5290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5" r:id="rId4"/>
    <p:sldLayoutId id="214748365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8D0E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.jp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7.pn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hyperlink" Target="https://safeshare.tv/x/ss602199d2bb0de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safeshare.tv/x/pVUSJl6nCJk" TargetMode="Externa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8034B0E-620F-4E45-BD25-7021870ED1D4}"/>
              </a:ext>
            </a:extLst>
          </p:cNvPr>
          <p:cNvSpPr txBox="1">
            <a:spLocks/>
          </p:cNvSpPr>
          <p:nvPr/>
        </p:nvSpPr>
        <p:spPr>
          <a:xfrm>
            <a:off x="594853" y="4632346"/>
            <a:ext cx="6557062" cy="52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000" i="1" dirty="0">
                <a:solidFill>
                  <a:srgbClr val="8D0E57"/>
                </a:solidFill>
              </a:rPr>
              <a:t>In association with VotesforSchools and The WOW Show  </a:t>
            </a:r>
            <a:endParaRPr lang="en-GB" i="1" dirty="0">
              <a:solidFill>
                <a:srgbClr val="8D0E57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DA356E-762E-4F21-B1F8-58033CFB6476}"/>
              </a:ext>
            </a:extLst>
          </p:cNvPr>
          <p:cNvSpPr txBox="1">
            <a:spLocks/>
          </p:cNvSpPr>
          <p:nvPr/>
        </p:nvSpPr>
        <p:spPr>
          <a:xfrm>
            <a:off x="594853" y="3464057"/>
            <a:ext cx="6557062" cy="1063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200" b="1" dirty="0">
              <a:solidFill>
                <a:srgbClr val="8D0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3200" b="1" dirty="0">
              <a:solidFill>
                <a:srgbClr val="8D0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3200" b="1" dirty="0">
              <a:solidFill>
                <a:srgbClr val="8D0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3600" b="1" dirty="0">
                <a:solidFill>
                  <a:srgbClr val="8D0E57"/>
                </a:solidFill>
                <a:latin typeface="Exo 2" pitchFamily="2" charset="0"/>
                <a:cs typeface="Arial" panose="020B0604020202020204" pitchFamily="34" charset="0"/>
              </a:rPr>
              <a:t>Our Region, Your Future</a:t>
            </a:r>
          </a:p>
          <a:p>
            <a:endParaRPr lang="en-GB" sz="2800" dirty="0">
              <a:solidFill>
                <a:srgbClr val="8D0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800" dirty="0">
              <a:solidFill>
                <a:srgbClr val="8D0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400" dirty="0">
                <a:solidFill>
                  <a:srgbClr val="8D0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 of work in the North East </a:t>
            </a:r>
          </a:p>
          <a:p>
            <a:pPr algn="l"/>
            <a:r>
              <a:rPr lang="en-GB" sz="2400" dirty="0">
                <a:solidFill>
                  <a:srgbClr val="8D0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Lesson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28317DC-6B8A-4516-B6C6-FCAE5C2B2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590" y="6084620"/>
            <a:ext cx="1332820" cy="53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B660ED1C-4A53-4DB7-94B0-97B96E89647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</p:spTree>
    <p:extLst>
      <p:ext uri="{BB962C8B-B14F-4D97-AF65-F5344CB8AC3E}">
        <p14:creationId xmlns:p14="http://schemas.microsoft.com/office/powerpoint/2010/main" val="1210193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6" descr="New Career Development Framework">
            <a:extLst>
              <a:ext uri="{FF2B5EF4-FFF2-40B4-BE49-F238E27FC236}">
                <a16:creationId xmlns:a16="http://schemas.microsoft.com/office/drawing/2014/main" id="{979CF11D-E756-47D2-B2F9-FC1C5FD44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10273" y="108940"/>
            <a:ext cx="758663" cy="7586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9B3FB9A-1C1E-4537-BFCC-7E9D735603CA}"/>
              </a:ext>
            </a:extLst>
          </p:cNvPr>
          <p:cNvSpPr/>
          <p:nvPr/>
        </p:nvSpPr>
        <p:spPr>
          <a:xfrm>
            <a:off x="488473" y="1084924"/>
            <a:ext cx="11215055" cy="1098718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activity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When you begin to look for a job or your next steps after school, what skills do you think you might need?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Click if you need a few hints!</a:t>
            </a: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13">
            <a:extLst>
              <a:ext uri="{FF2B5EF4-FFF2-40B4-BE49-F238E27FC236}">
                <a16:creationId xmlns:a16="http://schemas.microsoft.com/office/drawing/2014/main" id="{FF164728-387F-4F5E-8DA7-51FC2027476E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38" name="Pentagon 20">
            <a:extLst>
              <a:ext uri="{FF2B5EF4-FFF2-40B4-BE49-F238E27FC236}">
                <a16:creationId xmlns:a16="http://schemas.microsoft.com/office/drawing/2014/main" id="{DD265FD6-DDE3-448B-B1C9-5F8D99FBFB3B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5" name="Shape 114">
            <a:extLst>
              <a:ext uri="{FF2B5EF4-FFF2-40B4-BE49-F238E27FC236}">
                <a16:creationId xmlns:a16="http://schemas.microsoft.com/office/drawing/2014/main" id="{C9DFFB3D-8BA4-4552-8C3A-7F72E8351D4C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What is important at work?</a:t>
            </a:r>
          </a:p>
        </p:txBody>
      </p:sp>
      <p:pic>
        <p:nvPicPr>
          <p:cNvPr id="58" name="Picture 2" descr="brown game pieces on white surface">
            <a:extLst>
              <a:ext uri="{FF2B5EF4-FFF2-40B4-BE49-F238E27FC236}">
                <a16:creationId xmlns:a16="http://schemas.microsoft.com/office/drawing/2014/main" id="{C51A1656-9D61-4D73-B70E-F4CC65B42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" t="14931" r="4573" b="9861"/>
          <a:stretch/>
        </p:blipFill>
        <p:spPr bwMode="auto">
          <a:xfrm>
            <a:off x="488472" y="2485798"/>
            <a:ext cx="2559271" cy="1418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erson in red sweater holding babys hand">
            <a:extLst>
              <a:ext uri="{FF2B5EF4-FFF2-40B4-BE49-F238E27FC236}">
                <a16:creationId xmlns:a16="http://schemas.microsoft.com/office/drawing/2014/main" id="{4AFC892C-3C0D-4C49-BD8B-1021CF0551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0" r="9501" b="8462"/>
          <a:stretch/>
        </p:blipFill>
        <p:spPr bwMode="auto">
          <a:xfrm>
            <a:off x="3373734" y="2488779"/>
            <a:ext cx="2559271" cy="1418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eople sitting on chair">
            <a:extLst>
              <a:ext uri="{FF2B5EF4-FFF2-40B4-BE49-F238E27FC236}">
                <a16:creationId xmlns:a16="http://schemas.microsoft.com/office/drawing/2014/main" id="{FEE567A0-1D23-4A94-8E91-2F092B356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18895" r="2644" b="10052"/>
          <a:stretch/>
        </p:blipFill>
        <p:spPr bwMode="auto">
          <a:xfrm>
            <a:off x="9144257" y="2483626"/>
            <a:ext cx="2559271" cy="1418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person holding click pen">
            <a:extLst>
              <a:ext uri="{FF2B5EF4-FFF2-40B4-BE49-F238E27FC236}">
                <a16:creationId xmlns:a16="http://schemas.microsoft.com/office/drawing/2014/main" id="{23BF4865-8AB5-4E19-B129-E472156EC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8" b="8499"/>
          <a:stretch/>
        </p:blipFill>
        <p:spPr bwMode="auto">
          <a:xfrm>
            <a:off x="6262657" y="4203563"/>
            <a:ext cx="2559271" cy="1418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yellow smiley emoji on gray textile">
            <a:extLst>
              <a:ext uri="{FF2B5EF4-FFF2-40B4-BE49-F238E27FC236}">
                <a16:creationId xmlns:a16="http://schemas.microsoft.com/office/drawing/2014/main" id="{906A5B6A-9995-4CFA-B01B-00B69B781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b="8679"/>
          <a:stretch/>
        </p:blipFill>
        <p:spPr bwMode="auto">
          <a:xfrm>
            <a:off x="9130333" y="4206545"/>
            <a:ext cx="2559271" cy="1418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three crumpled yellow papers on green surface surrounded by yellow lined papers">
            <a:extLst>
              <a:ext uri="{FF2B5EF4-FFF2-40B4-BE49-F238E27FC236}">
                <a16:creationId xmlns:a16="http://schemas.microsoft.com/office/drawing/2014/main" id="{5375F43D-30B3-47B6-8412-C51279439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2"/>
          <a:stretch/>
        </p:blipFill>
        <p:spPr bwMode="auto">
          <a:xfrm>
            <a:off x="3370073" y="4206545"/>
            <a:ext cx="2562932" cy="1418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person standing on grass mountain during day">
            <a:extLst>
              <a:ext uri="{FF2B5EF4-FFF2-40B4-BE49-F238E27FC236}">
                <a16:creationId xmlns:a16="http://schemas.microsoft.com/office/drawing/2014/main" id="{D0881CC5-A4C7-4BFC-A9F0-94038BD0B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5" b="26160"/>
          <a:stretch/>
        </p:blipFill>
        <p:spPr bwMode="auto">
          <a:xfrm>
            <a:off x="486641" y="4203563"/>
            <a:ext cx="2562932" cy="14215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white and black jigsaw puzzle">
            <a:extLst>
              <a:ext uri="{FF2B5EF4-FFF2-40B4-BE49-F238E27FC236}">
                <a16:creationId xmlns:a16="http://schemas.microsoft.com/office/drawing/2014/main" id="{2881D177-9D2F-479C-B8CD-10D02BDC6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1"/>
          <a:stretch/>
        </p:blipFill>
        <p:spPr bwMode="auto">
          <a:xfrm>
            <a:off x="6262657" y="2484306"/>
            <a:ext cx="2559271" cy="1418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1FF9A3E-D1B4-4FB1-AC48-171F68395F7E}"/>
              </a:ext>
            </a:extLst>
          </p:cNvPr>
          <p:cNvSpPr/>
          <p:nvPr/>
        </p:nvSpPr>
        <p:spPr>
          <a:xfrm>
            <a:off x="6262657" y="5062051"/>
            <a:ext cx="2555609" cy="548446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Creativity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Thinking differently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CADB145-A104-45D8-A0DB-E1C50AB20093}"/>
              </a:ext>
            </a:extLst>
          </p:cNvPr>
          <p:cNvSpPr/>
          <p:nvPr/>
        </p:nvSpPr>
        <p:spPr>
          <a:xfrm>
            <a:off x="9144257" y="3353773"/>
            <a:ext cx="2555609" cy="548446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009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Listening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Hearing others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A757541-DC92-4DE1-814E-B67ADDC4D5A5}"/>
              </a:ext>
            </a:extLst>
          </p:cNvPr>
          <p:cNvSpPr/>
          <p:nvPr/>
        </p:nvSpPr>
        <p:spPr>
          <a:xfrm>
            <a:off x="3373734" y="3353773"/>
            <a:ext cx="2555609" cy="548446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Teamwork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Working together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8B4B72D-155E-4027-B690-F04EC64A28E6}"/>
              </a:ext>
            </a:extLst>
          </p:cNvPr>
          <p:cNvSpPr/>
          <p:nvPr/>
        </p:nvSpPr>
        <p:spPr>
          <a:xfrm>
            <a:off x="488472" y="3358744"/>
            <a:ext cx="2555609" cy="548446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Leadership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Being a boss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4E0145D-B5C6-468D-B2CF-5BCDD0619A7B}"/>
              </a:ext>
            </a:extLst>
          </p:cNvPr>
          <p:cNvSpPr/>
          <p:nvPr/>
        </p:nvSpPr>
        <p:spPr>
          <a:xfrm>
            <a:off x="488472" y="5062053"/>
            <a:ext cx="2555609" cy="548446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Aiming High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Doing your best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D5E7554F-74F4-4493-9A7C-5A25F399093E}"/>
              </a:ext>
            </a:extLst>
          </p:cNvPr>
          <p:cNvSpPr/>
          <p:nvPr/>
        </p:nvSpPr>
        <p:spPr>
          <a:xfrm>
            <a:off x="3371904" y="5062053"/>
            <a:ext cx="2555609" cy="548446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Speaking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Talking to others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C895F4C7-3F09-43DC-A02C-2BA2E04EBBAA}"/>
              </a:ext>
            </a:extLst>
          </p:cNvPr>
          <p:cNvSpPr/>
          <p:nvPr/>
        </p:nvSpPr>
        <p:spPr>
          <a:xfrm>
            <a:off x="6262657" y="3353772"/>
            <a:ext cx="2555609" cy="548446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Problem-solving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Sorting out problems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8FA91948-26C0-4B47-B26E-ECF0BDADF3D9}"/>
              </a:ext>
            </a:extLst>
          </p:cNvPr>
          <p:cNvSpPr/>
          <p:nvPr/>
        </p:nvSpPr>
        <p:spPr>
          <a:xfrm>
            <a:off x="9144257" y="5062052"/>
            <a:ext cx="2555609" cy="548446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Staying Positive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Being happy</a:t>
            </a:r>
          </a:p>
        </p:txBody>
      </p:sp>
    </p:spTree>
    <p:extLst>
      <p:ext uri="{BB962C8B-B14F-4D97-AF65-F5344CB8AC3E}">
        <p14:creationId xmlns:p14="http://schemas.microsoft.com/office/powerpoint/2010/main" val="15241141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0" descr="New Career Development Framework">
            <a:extLst>
              <a:ext uri="{FF2B5EF4-FFF2-40B4-BE49-F238E27FC236}">
                <a16:creationId xmlns:a16="http://schemas.microsoft.com/office/drawing/2014/main" id="{47CF3061-D812-4DA3-852C-1274037A4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067" y="108940"/>
            <a:ext cx="811073" cy="7955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1FBDFB6-9D8A-41A0-BCDD-76E7C2EC6E6B}"/>
              </a:ext>
            </a:extLst>
          </p:cNvPr>
          <p:cNvSpPr/>
          <p:nvPr/>
        </p:nvSpPr>
        <p:spPr>
          <a:xfrm>
            <a:off x="670217" y="1056269"/>
            <a:ext cx="10851566" cy="666031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Good communication skills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are important for getting a job.  Here are some ways to show good communication skills.   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DC90FF2-2A77-46FB-9EF3-2C08D5CACEBC}"/>
              </a:ext>
            </a:extLst>
          </p:cNvPr>
          <p:cNvSpPr/>
          <p:nvPr/>
        </p:nvSpPr>
        <p:spPr>
          <a:xfrm>
            <a:off x="670217" y="5177790"/>
            <a:ext cx="10851566" cy="746037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Pair activity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Talk to a partner about how good you are at speaking and listening.  Click to see some of the things you could be doing.  </a:t>
            </a:r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F423EE3F-3A06-49E4-B615-E1939EEB2244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25" name="Pentagon 20">
            <a:extLst>
              <a:ext uri="{FF2B5EF4-FFF2-40B4-BE49-F238E27FC236}">
                <a16:creationId xmlns:a16="http://schemas.microsoft.com/office/drawing/2014/main" id="{7698BF36-EFE9-4874-8EC5-870923836BCF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30" name="Shape 114">
            <a:extLst>
              <a:ext uri="{FF2B5EF4-FFF2-40B4-BE49-F238E27FC236}">
                <a16:creationId xmlns:a16="http://schemas.microsoft.com/office/drawing/2014/main" id="{0B38ED83-9A40-4802-8D3C-2F70F60675C2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What we say and how we hear things</a:t>
            </a:r>
          </a:p>
        </p:txBody>
      </p:sp>
      <p:pic>
        <p:nvPicPr>
          <p:cNvPr id="15" name="Picture 4" descr="Wait icon">
            <a:extLst>
              <a:ext uri="{FF2B5EF4-FFF2-40B4-BE49-F238E27FC236}">
                <a16:creationId xmlns:a16="http://schemas.microsoft.com/office/drawing/2014/main" id="{409700D6-DFF3-466B-BD69-040CDD488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42" y="1753452"/>
            <a:ext cx="1021155" cy="1021155"/>
          </a:xfrm>
          <a:prstGeom prst="rect">
            <a:avLst/>
          </a:prstGeom>
          <a:noFill/>
        </p:spPr>
      </p:pic>
      <p:pic>
        <p:nvPicPr>
          <p:cNvPr id="16" name="Picture 8" descr="Thinking Male icon">
            <a:extLst>
              <a:ext uri="{FF2B5EF4-FFF2-40B4-BE49-F238E27FC236}">
                <a16:creationId xmlns:a16="http://schemas.microsoft.com/office/drawing/2014/main" id="{39230B27-820D-415A-BA9B-CC8D3A864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00" y="2867516"/>
            <a:ext cx="1021155" cy="1021155"/>
          </a:xfrm>
          <a:prstGeom prst="rect">
            <a:avLst/>
          </a:prstGeom>
          <a:noFill/>
        </p:spPr>
      </p:pic>
      <p:pic>
        <p:nvPicPr>
          <p:cNvPr id="17" name="Picture 10" descr="Question Mark icon">
            <a:extLst>
              <a:ext uri="{FF2B5EF4-FFF2-40B4-BE49-F238E27FC236}">
                <a16:creationId xmlns:a16="http://schemas.microsoft.com/office/drawing/2014/main" id="{1AD3F313-691E-433B-B081-D14441A56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42" y="3981581"/>
            <a:ext cx="1021155" cy="1021155"/>
          </a:xfrm>
          <a:prstGeom prst="rect">
            <a:avLst/>
          </a:prstGeom>
          <a:noFill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A251CBA-188E-4D42-86A9-33F5BCFCDA79}"/>
              </a:ext>
            </a:extLst>
          </p:cNvPr>
          <p:cNvSpPr/>
          <p:nvPr/>
        </p:nvSpPr>
        <p:spPr>
          <a:xfrm>
            <a:off x="1952210" y="2003387"/>
            <a:ext cx="3426437" cy="749449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Wait for your turn to speak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A9156FB-F395-412D-BE35-A26BEC1AD988}"/>
              </a:ext>
            </a:extLst>
          </p:cNvPr>
          <p:cNvSpPr/>
          <p:nvPr/>
        </p:nvSpPr>
        <p:spPr>
          <a:xfrm>
            <a:off x="7057193" y="1997220"/>
            <a:ext cx="3426437" cy="749449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Think about what is being said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D3E5688-CBDD-45FA-9B93-E4144B168CA0}"/>
              </a:ext>
            </a:extLst>
          </p:cNvPr>
          <p:cNvSpPr/>
          <p:nvPr/>
        </p:nvSpPr>
        <p:spPr>
          <a:xfrm>
            <a:off x="1952210" y="3114367"/>
            <a:ext cx="3426437" cy="749449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Ask useful questions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19841F5-D567-47AA-BA0F-1775C35BCC92}"/>
              </a:ext>
            </a:extLst>
          </p:cNvPr>
          <p:cNvSpPr/>
          <p:nvPr/>
        </p:nvSpPr>
        <p:spPr>
          <a:xfrm>
            <a:off x="7057049" y="3111845"/>
            <a:ext cx="3426437" cy="749449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Listen to all of the information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5813AB9-5C56-4EA8-BDF6-9183E429E24E}"/>
              </a:ext>
            </a:extLst>
          </p:cNvPr>
          <p:cNvSpPr/>
          <p:nvPr/>
        </p:nvSpPr>
        <p:spPr>
          <a:xfrm>
            <a:off x="1948105" y="4225347"/>
            <a:ext cx="3426437" cy="749449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Look at the person speaking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E42A0D-422E-4326-ADF2-B045BFF87E3D}"/>
              </a:ext>
            </a:extLst>
          </p:cNvPr>
          <p:cNvSpPr/>
          <p:nvPr/>
        </p:nvSpPr>
        <p:spPr>
          <a:xfrm>
            <a:off x="7057048" y="4226471"/>
            <a:ext cx="3426437" cy="749449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Respect who is talking</a:t>
            </a:r>
          </a:p>
        </p:txBody>
      </p:sp>
    </p:spTree>
    <p:extLst>
      <p:ext uri="{BB962C8B-B14F-4D97-AF65-F5344CB8AC3E}">
        <p14:creationId xmlns:p14="http://schemas.microsoft.com/office/powerpoint/2010/main" val="15597719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3">
            <a:extLst>
              <a:ext uri="{FF2B5EF4-FFF2-40B4-BE49-F238E27FC236}">
                <a16:creationId xmlns:a16="http://schemas.microsoft.com/office/drawing/2014/main" id="{3DD475F1-5270-44FD-80EB-5A81E1060F50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9C091F3-05EE-4861-A5E2-F40428623425}"/>
              </a:ext>
            </a:extLst>
          </p:cNvPr>
          <p:cNvSpPr/>
          <p:nvPr/>
        </p:nvSpPr>
        <p:spPr>
          <a:xfrm>
            <a:off x="969039" y="1544210"/>
            <a:ext cx="5418113" cy="1734600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Discuss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Before you watch the video, discuss which of the skills you’ve looked at today you think you have. Do you think this makes you a good person for a particular job? </a:t>
            </a:r>
          </a:p>
        </p:txBody>
      </p:sp>
      <p:sp>
        <p:nvSpPr>
          <p:cNvPr id="39" name="Pentagon 20">
            <a:extLst>
              <a:ext uri="{FF2B5EF4-FFF2-40B4-BE49-F238E27FC236}">
                <a16:creationId xmlns:a16="http://schemas.microsoft.com/office/drawing/2014/main" id="{301620F4-37AF-4258-BD1E-3F0590323325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40" name="Shape 114">
            <a:extLst>
              <a:ext uri="{FF2B5EF4-FFF2-40B4-BE49-F238E27FC236}">
                <a16:creationId xmlns:a16="http://schemas.microsoft.com/office/drawing/2014/main" id="{209446F4-491E-4CFD-91ED-185590E8FEF2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Why would people give you a job?</a:t>
            </a:r>
          </a:p>
        </p:txBody>
      </p:sp>
      <p:pic>
        <p:nvPicPr>
          <p:cNvPr id="8" name="Picture 10" descr="New Career Development Framework">
            <a:extLst>
              <a:ext uri="{FF2B5EF4-FFF2-40B4-BE49-F238E27FC236}">
                <a16:creationId xmlns:a16="http://schemas.microsoft.com/office/drawing/2014/main" id="{D459AD89-6E1A-4323-B356-92A0998FD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067" y="108940"/>
            <a:ext cx="811073" cy="7955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AE502A22-B71B-4D3D-8934-B1770E058B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7215" y="2194453"/>
            <a:ext cx="3846909" cy="2469094"/>
          </a:xfrm>
          <a:prstGeom prst="rect">
            <a:avLst/>
          </a:prstGeom>
        </p:spPr>
      </p:pic>
      <p:sp>
        <p:nvSpPr>
          <p:cNvPr id="12" name="Rectangle: Rounded Corners 11">
            <a:hlinkClick r:id="rId5"/>
            <a:extLst>
              <a:ext uri="{FF2B5EF4-FFF2-40B4-BE49-F238E27FC236}">
                <a16:creationId xmlns:a16="http://schemas.microsoft.com/office/drawing/2014/main" id="{5CF80D4E-E8BB-4B11-849A-4306145218F9}"/>
              </a:ext>
            </a:extLst>
          </p:cNvPr>
          <p:cNvSpPr/>
          <p:nvPr/>
        </p:nvSpPr>
        <p:spPr>
          <a:xfrm>
            <a:off x="10310048" y="2194453"/>
            <a:ext cx="784076" cy="538608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0:00-1:38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4786EC2-030B-486B-B588-56EA5C94D862}"/>
              </a:ext>
            </a:extLst>
          </p:cNvPr>
          <p:cNvSpPr/>
          <p:nvPr/>
        </p:nvSpPr>
        <p:spPr>
          <a:xfrm>
            <a:off x="969039" y="3708290"/>
            <a:ext cx="5418113" cy="1734600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activity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Come up with a list of positive things about you. You can help others by telling them about a great skill you think they have.</a:t>
            </a:r>
          </a:p>
        </p:txBody>
      </p:sp>
    </p:spTree>
    <p:extLst>
      <p:ext uri="{BB962C8B-B14F-4D97-AF65-F5344CB8AC3E}">
        <p14:creationId xmlns:p14="http://schemas.microsoft.com/office/powerpoint/2010/main" val="8955812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3">
            <a:extLst>
              <a:ext uri="{FF2B5EF4-FFF2-40B4-BE49-F238E27FC236}">
                <a16:creationId xmlns:a16="http://schemas.microsoft.com/office/drawing/2014/main" id="{3DD475F1-5270-44FD-80EB-5A81E1060F50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9C091F3-05EE-4861-A5E2-F40428623425}"/>
              </a:ext>
            </a:extLst>
          </p:cNvPr>
          <p:cNvSpPr/>
          <p:nvPr/>
        </p:nvSpPr>
        <p:spPr>
          <a:xfrm>
            <a:off x="267256" y="1898325"/>
            <a:ext cx="11419820" cy="809980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Discuss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do you think is important to do when you have a job, come up with your top three dos and don’ts.  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Click for some examples if you need them.  </a:t>
            </a:r>
          </a:p>
        </p:txBody>
      </p:sp>
      <p:sp>
        <p:nvSpPr>
          <p:cNvPr id="39" name="Pentagon 20">
            <a:extLst>
              <a:ext uri="{FF2B5EF4-FFF2-40B4-BE49-F238E27FC236}">
                <a16:creationId xmlns:a16="http://schemas.microsoft.com/office/drawing/2014/main" id="{301620F4-37AF-4258-BD1E-3F0590323325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0" name="Shape 114">
            <a:extLst>
              <a:ext uri="{FF2B5EF4-FFF2-40B4-BE49-F238E27FC236}">
                <a16:creationId xmlns:a16="http://schemas.microsoft.com/office/drawing/2014/main" id="{209446F4-491E-4CFD-91ED-185590E8FEF2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Things you need to do at work</a:t>
            </a:r>
          </a:p>
        </p:txBody>
      </p:sp>
      <p:pic>
        <p:nvPicPr>
          <p:cNvPr id="10" name="Picture 8" descr="New Career Development Framework">
            <a:extLst>
              <a:ext uri="{FF2B5EF4-FFF2-40B4-BE49-F238E27FC236}">
                <a16:creationId xmlns:a16="http://schemas.microsoft.com/office/drawing/2014/main" id="{254E9CAC-F335-4B72-B792-E9F30CE30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067" y="103661"/>
            <a:ext cx="806018" cy="8060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30B73B-17FB-4653-ADB7-1108AFB1C25D}"/>
              </a:ext>
            </a:extLst>
          </p:cNvPr>
          <p:cNvSpPr/>
          <p:nvPr/>
        </p:nvSpPr>
        <p:spPr>
          <a:xfrm>
            <a:off x="267256" y="913591"/>
            <a:ext cx="11016811" cy="684609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Both you and the person you work for need to keep everyone safe and happy and get the job done. 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707BFAE-50B5-4E73-8C0A-D3C09AD06285}"/>
              </a:ext>
            </a:extLst>
          </p:cNvPr>
          <p:cNvSpPr/>
          <p:nvPr/>
        </p:nvSpPr>
        <p:spPr>
          <a:xfrm>
            <a:off x="267256" y="3085256"/>
            <a:ext cx="2972915" cy="561600"/>
          </a:xfrm>
          <a:prstGeom prst="roundRect">
            <a:avLst/>
          </a:prstGeom>
          <a:solidFill>
            <a:srgbClr val="0095C8"/>
          </a:solidFill>
          <a:ln w="28575">
            <a:solidFill>
              <a:srgbClr val="009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Do dress correctly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108631-7A06-4D0E-9C24-5A7380192136}"/>
              </a:ext>
            </a:extLst>
          </p:cNvPr>
          <p:cNvSpPr/>
          <p:nvPr/>
        </p:nvSpPr>
        <p:spPr>
          <a:xfrm>
            <a:off x="8714160" y="3046843"/>
            <a:ext cx="2972915" cy="561600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Do the job well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347C499-97A4-4A10-98A5-55C407620072}"/>
              </a:ext>
            </a:extLst>
          </p:cNvPr>
          <p:cNvSpPr/>
          <p:nvPr/>
        </p:nvSpPr>
        <p:spPr>
          <a:xfrm>
            <a:off x="4490708" y="3065154"/>
            <a:ext cx="2972915" cy="561600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Do turn up on time</a:t>
            </a:r>
          </a:p>
        </p:txBody>
      </p:sp>
      <p:pic>
        <p:nvPicPr>
          <p:cNvPr id="1026" name="Picture 2" descr="person clicking Apple Watch smartwatch">
            <a:extLst>
              <a:ext uri="{FF2B5EF4-FFF2-40B4-BE49-F238E27FC236}">
                <a16:creationId xmlns:a16="http://schemas.microsoft.com/office/drawing/2014/main" id="{F4B71B06-66B7-4087-B8C7-942D101F4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08" y="3887958"/>
            <a:ext cx="2968515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1260B81-121B-4C7D-85FE-C04D512EB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56" y="3887958"/>
            <a:ext cx="2972915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FDBD35F-8FDE-4AF4-80A5-6253194B7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161" y="3851337"/>
            <a:ext cx="2972915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1508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3">
            <a:extLst>
              <a:ext uri="{FF2B5EF4-FFF2-40B4-BE49-F238E27FC236}">
                <a16:creationId xmlns:a16="http://schemas.microsoft.com/office/drawing/2014/main" id="{3DD475F1-5270-44FD-80EB-5A81E1060F50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39" name="Pentagon 20">
            <a:extLst>
              <a:ext uri="{FF2B5EF4-FFF2-40B4-BE49-F238E27FC236}">
                <a16:creationId xmlns:a16="http://schemas.microsoft.com/office/drawing/2014/main" id="{301620F4-37AF-4258-BD1E-3F0590323325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40" name="Shape 114">
            <a:extLst>
              <a:ext uri="{FF2B5EF4-FFF2-40B4-BE49-F238E27FC236}">
                <a16:creationId xmlns:a16="http://schemas.microsoft.com/office/drawing/2014/main" id="{209446F4-491E-4CFD-91ED-185590E8FEF2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Things you need to do at work</a:t>
            </a:r>
          </a:p>
        </p:txBody>
      </p:sp>
      <p:pic>
        <p:nvPicPr>
          <p:cNvPr id="10" name="Picture 8" descr="New Career Development Framework">
            <a:extLst>
              <a:ext uri="{FF2B5EF4-FFF2-40B4-BE49-F238E27FC236}">
                <a16:creationId xmlns:a16="http://schemas.microsoft.com/office/drawing/2014/main" id="{254E9CAC-F335-4B72-B792-E9F30CE30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067" y="103661"/>
            <a:ext cx="806018" cy="8060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F27554B-CA39-43C8-AC69-410986A43154}"/>
              </a:ext>
            </a:extLst>
          </p:cNvPr>
          <p:cNvSpPr/>
          <p:nvPr/>
        </p:nvSpPr>
        <p:spPr>
          <a:xfrm>
            <a:off x="8427660" y="1878804"/>
            <a:ext cx="3283110" cy="561600"/>
          </a:xfrm>
          <a:prstGeom prst="roundRect">
            <a:avLst/>
          </a:prstGeom>
          <a:solidFill>
            <a:srgbClr val="0095C8"/>
          </a:solidFill>
          <a:ln w="28575">
            <a:solidFill>
              <a:srgbClr val="009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Don’t give up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2C07916-2321-45D4-A34B-96EA444D1F39}"/>
              </a:ext>
            </a:extLst>
          </p:cNvPr>
          <p:cNvSpPr/>
          <p:nvPr/>
        </p:nvSpPr>
        <p:spPr>
          <a:xfrm>
            <a:off x="481231" y="1881897"/>
            <a:ext cx="3283110" cy="561600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Don’t be late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A35E129-A4AD-4191-874C-94AF00B56A72}"/>
              </a:ext>
            </a:extLst>
          </p:cNvPr>
          <p:cNvSpPr/>
          <p:nvPr/>
        </p:nvSpPr>
        <p:spPr>
          <a:xfrm>
            <a:off x="4454445" y="1878804"/>
            <a:ext cx="3283110" cy="561600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Don’t be rude</a:t>
            </a:r>
          </a:p>
        </p:txBody>
      </p:sp>
      <p:pic>
        <p:nvPicPr>
          <p:cNvPr id="2050" name="Picture 2" descr="man holding handbag">
            <a:extLst>
              <a:ext uri="{FF2B5EF4-FFF2-40B4-BE49-F238E27FC236}">
                <a16:creationId xmlns:a16="http://schemas.microsoft.com/office/drawing/2014/main" id="{9A33FF33-CF11-4267-B659-E629CEE69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0" y="2898212"/>
            <a:ext cx="323352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3DD611-0750-40D7-BA1D-95AFB9BEB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170" y="2898212"/>
            <a:ext cx="2880000" cy="216000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26590CE-F2A5-4C4B-8400-471B6AC63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590" y="2898212"/>
            <a:ext cx="324318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4824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4406-EAA4-C74A-A629-E3E045C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627" y="2868197"/>
            <a:ext cx="10161373" cy="1121605"/>
          </a:xfrm>
        </p:spPr>
        <p:txBody>
          <a:bodyPr anchor="ctr"/>
          <a:lstStyle/>
          <a:p>
            <a:r>
              <a:rPr lang="en-US" sz="7000" dirty="0"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6FE22EE6-C901-4341-B327-8253DB7F5F08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6CC04F0-A5B3-43CC-A13B-58FBE9314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73" y="5966491"/>
            <a:ext cx="1947863" cy="78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9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14">
            <a:extLst>
              <a:ext uri="{FF2B5EF4-FFF2-40B4-BE49-F238E27FC236}">
                <a16:creationId xmlns:a16="http://schemas.microsoft.com/office/drawing/2014/main" id="{7D7CD491-4AB0-47CC-96F7-8EE27D03A4E1}"/>
              </a:ext>
            </a:extLst>
          </p:cNvPr>
          <p:cNvSpPr/>
          <p:nvPr/>
        </p:nvSpPr>
        <p:spPr>
          <a:xfrm>
            <a:off x="588064" y="187983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Learning objectives for today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EAA78CC0-A2BD-4FA7-85C2-7B9D8EBA6191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pic>
        <p:nvPicPr>
          <p:cNvPr id="1026" name="Picture 2" descr="New Career Development Framework">
            <a:extLst>
              <a:ext uri="{FF2B5EF4-FFF2-40B4-BE49-F238E27FC236}">
                <a16:creationId xmlns:a16="http://schemas.microsoft.com/office/drawing/2014/main" id="{831CFA3F-8408-4E38-923E-AEF8C9A92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24" y="2241872"/>
            <a:ext cx="580255" cy="580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w Career Development Framework">
            <a:extLst>
              <a:ext uri="{FF2B5EF4-FFF2-40B4-BE49-F238E27FC236}">
                <a16:creationId xmlns:a16="http://schemas.microsoft.com/office/drawing/2014/main" id="{38A6DFF1-B960-4C03-9EBA-C6913FD35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24" y="4339066"/>
            <a:ext cx="580255" cy="580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w Career Development Framework">
            <a:extLst>
              <a:ext uri="{FF2B5EF4-FFF2-40B4-BE49-F238E27FC236}">
                <a16:creationId xmlns:a16="http://schemas.microsoft.com/office/drawing/2014/main" id="{CA7B0C6F-2DA0-416B-9551-DC858FB997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3624" y="843742"/>
            <a:ext cx="580255" cy="580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w Career Development Framework">
            <a:extLst>
              <a:ext uri="{FF2B5EF4-FFF2-40B4-BE49-F238E27FC236}">
                <a16:creationId xmlns:a16="http://schemas.microsoft.com/office/drawing/2014/main" id="{DE47CBA8-6C3A-4573-B227-17E1BF0BC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1" y="3640002"/>
            <a:ext cx="580255" cy="580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ew Career Development Framework">
            <a:extLst>
              <a:ext uri="{FF2B5EF4-FFF2-40B4-BE49-F238E27FC236}">
                <a16:creationId xmlns:a16="http://schemas.microsoft.com/office/drawing/2014/main" id="{34E65739-D6C8-4B4E-8C87-2F970409F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6" y="2940937"/>
            <a:ext cx="580255" cy="580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ew Career Development Framework">
            <a:extLst>
              <a:ext uri="{FF2B5EF4-FFF2-40B4-BE49-F238E27FC236}">
                <a16:creationId xmlns:a16="http://schemas.microsoft.com/office/drawing/2014/main" id="{20F8B116-DF2D-4652-9B0B-08AF31A88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24" y="1542807"/>
            <a:ext cx="580255" cy="580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826ED81-3962-414A-A6C7-F43F5303554C}"/>
              </a:ext>
            </a:extLst>
          </p:cNvPr>
          <p:cNvSpPr txBox="1"/>
          <p:nvPr/>
        </p:nvSpPr>
        <p:spPr>
          <a:xfrm>
            <a:off x="1732544" y="963709"/>
            <a:ext cx="1007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Being aware that learning, skills and qualifications are important for careers.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FD7583-428E-403E-93BA-DB7B41D29628}"/>
              </a:ext>
            </a:extLst>
          </p:cNvPr>
          <p:cNvSpPr txBox="1"/>
          <p:nvPr/>
        </p:nvSpPr>
        <p:spPr>
          <a:xfrm>
            <a:off x="1737529" y="1652829"/>
            <a:ext cx="984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Being aware of the range of possible jobs.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BA9D68-4D8C-4DEC-90AF-856139CD0865}"/>
              </a:ext>
            </a:extLst>
          </p:cNvPr>
          <p:cNvSpPr txBox="1"/>
          <p:nvPr/>
        </p:nvSpPr>
        <p:spPr>
          <a:xfrm>
            <a:off x="1737528" y="2341949"/>
            <a:ext cx="984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Being aware that career describes your journey through life, learning and work.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C6862E-3F52-40C1-BB34-CE984CC9E3E4}"/>
              </a:ext>
            </a:extLst>
          </p:cNvPr>
          <p:cNvSpPr txBox="1"/>
          <p:nvPr/>
        </p:nvSpPr>
        <p:spPr>
          <a:xfrm>
            <a:off x="1737530" y="3031069"/>
            <a:ext cx="984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Developing the ability to communicate your needs and wants.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224D82-442A-4636-A41F-FC14EA6B455C}"/>
              </a:ext>
            </a:extLst>
          </p:cNvPr>
          <p:cNvSpPr txBox="1"/>
          <p:nvPr/>
        </p:nvSpPr>
        <p:spPr>
          <a:xfrm>
            <a:off x="1737529" y="3720189"/>
            <a:ext cx="984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Being aware of rights and responsibilities in the workplace and in society.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3869FE-1B14-4589-A16D-6C81B9C1A17E}"/>
              </a:ext>
            </a:extLst>
          </p:cNvPr>
          <p:cNvSpPr txBox="1"/>
          <p:nvPr/>
        </p:nvSpPr>
        <p:spPr>
          <a:xfrm>
            <a:off x="1737531" y="4409309"/>
            <a:ext cx="984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Being aware that there are trends in local and national labour markets.  </a:t>
            </a:r>
          </a:p>
        </p:txBody>
      </p:sp>
    </p:spTree>
    <p:extLst>
      <p:ext uri="{BB962C8B-B14F-4D97-AF65-F5344CB8AC3E}">
        <p14:creationId xmlns:p14="http://schemas.microsoft.com/office/powerpoint/2010/main" val="185992071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14">
            <a:extLst>
              <a:ext uri="{FF2B5EF4-FFF2-40B4-BE49-F238E27FC236}">
                <a16:creationId xmlns:a16="http://schemas.microsoft.com/office/drawing/2014/main" id="{7D7CD491-4AB0-47CC-96F7-8EE27D03A4E1}"/>
              </a:ext>
            </a:extLst>
          </p:cNvPr>
          <p:cNvSpPr/>
          <p:nvPr/>
        </p:nvSpPr>
        <p:spPr>
          <a:xfrm>
            <a:off x="588064" y="187983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Keywords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EAA78CC0-A2BD-4FA7-85C2-7B9D8EBA6191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002568-CCE6-4A62-A8A8-8CE1864F8C10}"/>
              </a:ext>
            </a:extLst>
          </p:cNvPr>
          <p:cNvSpPr txBox="1"/>
          <p:nvPr/>
        </p:nvSpPr>
        <p:spPr>
          <a:xfrm>
            <a:off x="612314" y="950033"/>
            <a:ext cx="1009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Labour Market Information (LMI):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 Information about the jobs and careers available in a geographical area.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740EEF-0BE0-457F-A633-AECA379E794C}"/>
              </a:ext>
            </a:extLst>
          </p:cNvPr>
          <p:cNvSpPr txBox="1"/>
          <p:nvPr/>
        </p:nvSpPr>
        <p:spPr>
          <a:xfrm>
            <a:off x="612314" y="1856681"/>
            <a:ext cx="985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Sector: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 The areas into which the economic activity of a country is divided.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BD9DE7-517A-4458-854D-4FBFF11EB6A8}"/>
              </a:ext>
            </a:extLst>
          </p:cNvPr>
          <p:cNvSpPr txBox="1"/>
          <p:nvPr/>
        </p:nvSpPr>
        <p:spPr>
          <a:xfrm>
            <a:off x="612314" y="2486330"/>
            <a:ext cx="985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Employability: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Having the skills and abilities needed to have a job or career.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8B7EAE-5829-419B-A3CB-A2EF0D4F47FB}"/>
              </a:ext>
            </a:extLst>
          </p:cNvPr>
          <p:cNvSpPr txBox="1"/>
          <p:nvPr/>
        </p:nvSpPr>
        <p:spPr>
          <a:xfrm>
            <a:off x="612312" y="3115979"/>
            <a:ext cx="985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Career: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 The job or series of jobs that you do during your working life.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3FE7B5-7A18-4075-B079-DFF845C2A7AF}"/>
              </a:ext>
            </a:extLst>
          </p:cNvPr>
          <p:cNvSpPr txBox="1"/>
          <p:nvPr/>
        </p:nvSpPr>
        <p:spPr>
          <a:xfrm>
            <a:off x="612313" y="3745629"/>
            <a:ext cx="985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Labour market: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The supply of people in a particular country or area who are able and willing to work.</a:t>
            </a:r>
          </a:p>
        </p:txBody>
      </p:sp>
    </p:spTree>
    <p:extLst>
      <p:ext uri="{BB962C8B-B14F-4D97-AF65-F5344CB8AC3E}">
        <p14:creationId xmlns:p14="http://schemas.microsoft.com/office/powerpoint/2010/main" val="264613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CFEFF0-B78A-49E2-8873-966FB10FEB7A}"/>
              </a:ext>
            </a:extLst>
          </p:cNvPr>
          <p:cNvSpPr/>
          <p:nvPr/>
        </p:nvSpPr>
        <p:spPr>
          <a:xfrm>
            <a:off x="338120" y="3865205"/>
            <a:ext cx="3684441" cy="1813723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If you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aware of what is available in your local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area it can help you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decide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what you could do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when you leave school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9606F3-BD6C-4846-B311-EA25394786AB}"/>
              </a:ext>
            </a:extLst>
          </p:cNvPr>
          <p:cNvSpPr/>
          <p:nvPr/>
        </p:nvSpPr>
        <p:spPr>
          <a:xfrm>
            <a:off x="338120" y="1126404"/>
            <a:ext cx="4023618" cy="890677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discussion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Where in the North East do you live?</a:t>
            </a:r>
          </a:p>
        </p:txBody>
      </p:sp>
      <p:sp>
        <p:nvSpPr>
          <p:cNvPr id="13" name="Pentagon 20">
            <a:extLst>
              <a:ext uri="{FF2B5EF4-FFF2-40B4-BE49-F238E27FC236}">
                <a16:creationId xmlns:a16="http://schemas.microsoft.com/office/drawing/2014/main" id="{3B248D5B-28E2-41D8-B0C0-6A39C35D4C77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Shape 114">
            <a:extLst>
              <a:ext uri="{FF2B5EF4-FFF2-40B4-BE49-F238E27FC236}">
                <a16:creationId xmlns:a16="http://schemas.microsoft.com/office/drawing/2014/main" id="{7FC59AF4-114F-4244-9693-B7F95784A54C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Where do you live?</a:t>
            </a:r>
          </a:p>
        </p:txBody>
      </p:sp>
      <p:pic>
        <p:nvPicPr>
          <p:cNvPr id="22" name="Content Placeholder 2">
            <a:extLst>
              <a:ext uri="{FF2B5EF4-FFF2-40B4-BE49-F238E27FC236}">
                <a16:creationId xmlns:a16="http://schemas.microsoft.com/office/drawing/2014/main" id="{38CF778F-02AF-41B0-B220-F7A0C9472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087" y="725238"/>
            <a:ext cx="5077167" cy="5077167"/>
          </a:xfrm>
          <a:prstGeom prst="rect">
            <a:avLst/>
          </a:prstGeom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25C33E-7004-48BB-8EA0-70EAAEC11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1990" y="414842"/>
            <a:ext cx="1249560" cy="3450363"/>
          </a:xfrm>
          <a:prstGeom prst="rect">
            <a:avLst/>
          </a:prstGeom>
        </p:spPr>
      </p:pic>
      <p:sp>
        <p:nvSpPr>
          <p:cNvPr id="16" name="TextBox 13">
            <a:extLst>
              <a:ext uri="{FF2B5EF4-FFF2-40B4-BE49-F238E27FC236}">
                <a16:creationId xmlns:a16="http://schemas.microsoft.com/office/drawing/2014/main" id="{74674B1A-9C84-4DE5-AB84-762732E34188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pic>
        <p:nvPicPr>
          <p:cNvPr id="18" name="Picture 4" descr="New Career Development Framework">
            <a:extLst>
              <a:ext uri="{FF2B5EF4-FFF2-40B4-BE49-F238E27FC236}">
                <a16:creationId xmlns:a16="http://schemas.microsoft.com/office/drawing/2014/main" id="{470A9C5A-83F4-4F4E-AEE8-8CEE7F02F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C8A2EFE-0229-480D-B027-87D48C60DD01}"/>
              </a:ext>
            </a:extLst>
          </p:cNvPr>
          <p:cNvSpPr/>
          <p:nvPr/>
        </p:nvSpPr>
        <p:spPr>
          <a:xfrm>
            <a:off x="8691460" y="4137660"/>
            <a:ext cx="3008191" cy="1451610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discussion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Which work places do you pass on your way to school?</a:t>
            </a:r>
          </a:p>
        </p:txBody>
      </p:sp>
      <p:pic>
        <p:nvPicPr>
          <p:cNvPr id="19" name="Picture 2" descr="City Guide icon">
            <a:extLst>
              <a:ext uri="{FF2B5EF4-FFF2-40B4-BE49-F238E27FC236}">
                <a16:creationId xmlns:a16="http://schemas.microsoft.com/office/drawing/2014/main" id="{F5836AE7-2E12-46B1-8D65-C6EBA6F12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290" y="279633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chool Building icon">
            <a:extLst>
              <a:ext uri="{FF2B5EF4-FFF2-40B4-BE49-F238E27FC236}">
                <a16:creationId xmlns:a16="http://schemas.microsoft.com/office/drawing/2014/main" id="{0A71A0DC-A3AF-41C5-A2AF-93D83FC7A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066" y="204169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irplane Mode On icon">
            <a:extLst>
              <a:ext uri="{FF2B5EF4-FFF2-40B4-BE49-F238E27FC236}">
                <a16:creationId xmlns:a16="http://schemas.microsoft.com/office/drawing/2014/main" id="{BDE26D1F-2F68-4CE1-89FD-588134146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727" y="279633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5507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CFEFF0-B78A-49E2-8873-966FB10FEB7A}"/>
              </a:ext>
            </a:extLst>
          </p:cNvPr>
          <p:cNvSpPr/>
          <p:nvPr/>
        </p:nvSpPr>
        <p:spPr>
          <a:xfrm>
            <a:off x="489983" y="1074009"/>
            <a:ext cx="5476477" cy="1077784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D0D0D"/>
                </a:solidFill>
                <a:latin typeface="Century Gothic" panose="020B0502020202020204" pitchFamily="34" charset="0"/>
              </a:rPr>
              <a:t>Labour Market Information (LMI) is information about which jobs and careers are available in the area.  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9606F3-BD6C-4846-B311-EA25394786AB}"/>
              </a:ext>
            </a:extLst>
          </p:cNvPr>
          <p:cNvSpPr/>
          <p:nvPr/>
        </p:nvSpPr>
        <p:spPr>
          <a:xfrm>
            <a:off x="3829050" y="2889088"/>
            <a:ext cx="5476477" cy="890677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discussion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Have you thought about what you would like to do when you finish school?</a:t>
            </a:r>
          </a:p>
        </p:txBody>
      </p:sp>
      <p:sp>
        <p:nvSpPr>
          <p:cNvPr id="13" name="Pentagon 20">
            <a:extLst>
              <a:ext uri="{FF2B5EF4-FFF2-40B4-BE49-F238E27FC236}">
                <a16:creationId xmlns:a16="http://schemas.microsoft.com/office/drawing/2014/main" id="{3B248D5B-28E2-41D8-B0C0-6A39C35D4C77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4" name="Shape 114">
            <a:extLst>
              <a:ext uri="{FF2B5EF4-FFF2-40B4-BE49-F238E27FC236}">
                <a16:creationId xmlns:a16="http://schemas.microsoft.com/office/drawing/2014/main" id="{7FC59AF4-114F-4244-9693-B7F95784A54C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What is Labour Market Information?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74674B1A-9C84-4DE5-AB84-762732E34188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pic>
        <p:nvPicPr>
          <p:cNvPr id="18" name="Picture 4" descr="New Career Development Framework">
            <a:extLst>
              <a:ext uri="{FF2B5EF4-FFF2-40B4-BE49-F238E27FC236}">
                <a16:creationId xmlns:a16="http://schemas.microsoft.com/office/drawing/2014/main" id="{470A9C5A-83F4-4F4E-AEE8-8CEE7F02F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A4B9E78-2B45-440A-8E90-BBF63BB7306E}"/>
              </a:ext>
            </a:extLst>
          </p:cNvPr>
          <p:cNvSpPr/>
          <p:nvPr/>
        </p:nvSpPr>
        <p:spPr>
          <a:xfrm>
            <a:off x="8286750" y="4318611"/>
            <a:ext cx="3352614" cy="1320467"/>
          </a:xfrm>
          <a:prstGeom prst="roundRect">
            <a:avLst/>
          </a:prstGeom>
          <a:solidFill>
            <a:srgbClr val="A0B1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Labour Market Information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Information about the jobs available where you live.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49B264-4EF1-41CF-9E3C-A4BAE3E28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596" y="3651445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DEA590-E127-4784-8D2B-8A348B5BBE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723" y="4476415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019B64-7900-4C9F-AA9C-7537DC9680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723" y="2489134"/>
            <a:ext cx="914400" cy="91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26F602-ED24-4F00-82B2-7697C37F7C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0420" y="1082833"/>
            <a:ext cx="914400" cy="91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35A3A2-4E08-47A7-A214-71F58D274D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1025" y="677821"/>
            <a:ext cx="914400" cy="914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00FFE00-9D53-432B-9936-0C68B8A463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79715" y="23051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425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9042D8-3E90-4364-8E8C-0DBA0DEB5DA3}"/>
              </a:ext>
            </a:extLst>
          </p:cNvPr>
          <p:cNvSpPr/>
          <p:nvPr/>
        </p:nvSpPr>
        <p:spPr>
          <a:xfrm>
            <a:off x="484556" y="1087840"/>
            <a:ext cx="7879455" cy="1136375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discussion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jobs have you heard about in your area?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jobs do your family members have?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6E4C4F4-D3E9-4A1E-AEAB-D90ECC2C7BCD}"/>
              </a:ext>
            </a:extLst>
          </p:cNvPr>
          <p:cNvSpPr/>
          <p:nvPr/>
        </p:nvSpPr>
        <p:spPr>
          <a:xfrm>
            <a:off x="8550876" y="1088987"/>
            <a:ext cx="3156568" cy="1135228"/>
          </a:xfrm>
          <a:prstGeom prst="roundRect">
            <a:avLst/>
          </a:prstGeom>
          <a:solidFill>
            <a:srgbClr val="F7FFAB"/>
          </a:solidFill>
          <a:ln w="28575">
            <a:solidFill>
              <a:srgbClr val="B3C22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Challenge: Have you thought about which jobs interest you?</a:t>
            </a: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FB7D32A5-9545-4A8D-B133-383C2395BDFE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pic>
        <p:nvPicPr>
          <p:cNvPr id="33" name="Picture 4" descr="New Career Development Framework">
            <a:extLst>
              <a:ext uri="{FF2B5EF4-FFF2-40B4-BE49-F238E27FC236}">
                <a16:creationId xmlns:a16="http://schemas.microsoft.com/office/drawing/2014/main" id="{9157D896-A42B-4540-9CF7-F89DBDCA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argo ships docked at the pier during day">
            <a:extLst>
              <a:ext uri="{FF2B5EF4-FFF2-40B4-BE49-F238E27FC236}">
                <a16:creationId xmlns:a16="http://schemas.microsoft.com/office/drawing/2014/main" id="{BE7775AD-47EB-4692-8072-2B5296482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57" y="2487890"/>
            <a:ext cx="3238380" cy="21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w angle photography of cranes on top of building">
            <a:extLst>
              <a:ext uri="{FF2B5EF4-FFF2-40B4-BE49-F238E27FC236}">
                <a16:creationId xmlns:a16="http://schemas.microsoft.com/office/drawing/2014/main" id="{B92A676B-23AF-4368-8789-FC785734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064" y="2489668"/>
            <a:ext cx="3238380" cy="21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Pentagon 20">
            <a:extLst>
              <a:ext uri="{FF2B5EF4-FFF2-40B4-BE49-F238E27FC236}">
                <a16:creationId xmlns:a16="http://schemas.microsoft.com/office/drawing/2014/main" id="{75703EB8-EA48-4AC1-813B-70591D47B0C3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869A4A3-13B5-4029-A40B-B83C391166DB}"/>
              </a:ext>
            </a:extLst>
          </p:cNvPr>
          <p:cNvSpPr/>
          <p:nvPr/>
        </p:nvSpPr>
        <p:spPr>
          <a:xfrm>
            <a:off x="484557" y="4915122"/>
            <a:ext cx="3243180" cy="970677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Transport: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Transport of people and goods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C321CB3-699D-4D64-A1B9-7BF931D02EBD}"/>
              </a:ext>
            </a:extLst>
          </p:cNvPr>
          <p:cNvSpPr/>
          <p:nvPr/>
        </p:nvSpPr>
        <p:spPr>
          <a:xfrm>
            <a:off x="8369735" y="4915122"/>
            <a:ext cx="3337709" cy="970677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0F63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Construction: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Building works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3A719FE-BED7-43B3-88C4-42027E5CDEF6}"/>
              </a:ext>
            </a:extLst>
          </p:cNvPr>
          <p:cNvSpPr/>
          <p:nvPr/>
        </p:nvSpPr>
        <p:spPr>
          <a:xfrm>
            <a:off x="4427146" y="4915121"/>
            <a:ext cx="3243180" cy="970677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0F63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Health: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Looking after people</a:t>
            </a:r>
          </a:p>
        </p:txBody>
      </p:sp>
      <p:sp>
        <p:nvSpPr>
          <p:cNvPr id="22" name="Shape 114">
            <a:extLst>
              <a:ext uri="{FF2B5EF4-FFF2-40B4-BE49-F238E27FC236}">
                <a16:creationId xmlns:a16="http://schemas.microsoft.com/office/drawing/2014/main" id="{671FE5D7-5A78-448C-BEA0-2B174330DF44}"/>
              </a:ext>
            </a:extLst>
          </p:cNvPr>
          <p:cNvSpPr/>
          <p:nvPr/>
        </p:nvSpPr>
        <p:spPr>
          <a:xfrm>
            <a:off x="785306" y="183662"/>
            <a:ext cx="9131663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What is the Labour Market Information in the North East?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3A067-4CA3-4607-9319-67E7264813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4410" y="2489668"/>
            <a:ext cx="324318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081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CD182-FE52-4FB4-B45D-6554971A2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381" y="1522413"/>
            <a:ext cx="3243180" cy="216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104841-ECCB-4712-B674-57AC00322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82" y="1522413"/>
            <a:ext cx="3243180" cy="2160000"/>
          </a:xfrm>
          <a:prstGeom prst="rect">
            <a:avLst/>
          </a:prstGeom>
        </p:spPr>
      </p:pic>
      <p:sp>
        <p:nvSpPr>
          <p:cNvPr id="30" name="TextBox 13">
            <a:extLst>
              <a:ext uri="{FF2B5EF4-FFF2-40B4-BE49-F238E27FC236}">
                <a16:creationId xmlns:a16="http://schemas.microsoft.com/office/drawing/2014/main" id="{FB7D32A5-9545-4A8D-B133-383C2395BDFE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pic>
        <p:nvPicPr>
          <p:cNvPr id="33" name="Picture 4" descr="New Career Development Framework">
            <a:extLst>
              <a:ext uri="{FF2B5EF4-FFF2-40B4-BE49-F238E27FC236}">
                <a16:creationId xmlns:a16="http://schemas.microsoft.com/office/drawing/2014/main" id="{9157D896-A42B-4540-9CF7-F89DBDCA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Pentagon 20">
            <a:extLst>
              <a:ext uri="{FF2B5EF4-FFF2-40B4-BE49-F238E27FC236}">
                <a16:creationId xmlns:a16="http://schemas.microsoft.com/office/drawing/2014/main" id="{75703EB8-EA48-4AC1-813B-70591D47B0C3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0BD68BD-84A3-4BE4-99D8-39E4AC6FDAAC}"/>
              </a:ext>
            </a:extLst>
          </p:cNvPr>
          <p:cNvSpPr/>
          <p:nvPr/>
        </p:nvSpPr>
        <p:spPr>
          <a:xfrm>
            <a:off x="8284608" y="4456728"/>
            <a:ext cx="3337708" cy="972056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Catering: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Preparing and serving food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006D13A-F69D-44B8-9DC5-C1451A555B1C}"/>
              </a:ext>
            </a:extLst>
          </p:cNvPr>
          <p:cNvSpPr/>
          <p:nvPr/>
        </p:nvSpPr>
        <p:spPr>
          <a:xfrm>
            <a:off x="596982" y="4456728"/>
            <a:ext cx="3243179" cy="972056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Shop work: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Helping out customers</a:t>
            </a:r>
          </a:p>
        </p:txBody>
      </p:sp>
      <p:sp>
        <p:nvSpPr>
          <p:cNvPr id="22" name="Shape 114">
            <a:extLst>
              <a:ext uri="{FF2B5EF4-FFF2-40B4-BE49-F238E27FC236}">
                <a16:creationId xmlns:a16="http://schemas.microsoft.com/office/drawing/2014/main" id="{671FE5D7-5A78-448C-BEA0-2B174330DF44}"/>
              </a:ext>
            </a:extLst>
          </p:cNvPr>
          <p:cNvSpPr/>
          <p:nvPr/>
        </p:nvSpPr>
        <p:spPr>
          <a:xfrm>
            <a:off x="785306" y="183662"/>
            <a:ext cx="9131663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What is the Labour Market Information in the North East?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16000B7-4768-48C0-9357-AF85F8222DEE}"/>
              </a:ext>
            </a:extLst>
          </p:cNvPr>
          <p:cNvSpPr/>
          <p:nvPr/>
        </p:nvSpPr>
        <p:spPr>
          <a:xfrm>
            <a:off x="4544722" y="4456728"/>
            <a:ext cx="3243179" cy="972056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Office work: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Keeping records and working on computers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D96EF3-02C9-4B03-8FC9-34A3A5877D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9151" y="1522413"/>
            <a:ext cx="324324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084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9042D8-3E90-4364-8E8C-0DBA0DEB5DA3}"/>
              </a:ext>
            </a:extLst>
          </p:cNvPr>
          <p:cNvSpPr/>
          <p:nvPr/>
        </p:nvSpPr>
        <p:spPr>
          <a:xfrm>
            <a:off x="1776146" y="1087840"/>
            <a:ext cx="7879455" cy="1136375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discussion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Have you spoken to anyone about what you want to do when you leave school?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What are you thinking about doing?</a:t>
            </a: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FB7D32A5-9545-4A8D-B133-383C2395BDFE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pic>
        <p:nvPicPr>
          <p:cNvPr id="33" name="Picture 4" descr="New Career Development Framework">
            <a:extLst>
              <a:ext uri="{FF2B5EF4-FFF2-40B4-BE49-F238E27FC236}">
                <a16:creationId xmlns:a16="http://schemas.microsoft.com/office/drawing/2014/main" id="{9157D896-A42B-4540-9CF7-F89DBDCA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Pentagon 20">
            <a:extLst>
              <a:ext uri="{FF2B5EF4-FFF2-40B4-BE49-F238E27FC236}">
                <a16:creationId xmlns:a16="http://schemas.microsoft.com/office/drawing/2014/main" id="{75703EB8-EA48-4AC1-813B-70591D47B0C3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1" name="Shape 114">
            <a:extLst>
              <a:ext uri="{FF2B5EF4-FFF2-40B4-BE49-F238E27FC236}">
                <a16:creationId xmlns:a16="http://schemas.microsoft.com/office/drawing/2014/main" id="{F4403545-A75B-49B7-8310-C1A23AEEB5C3}"/>
              </a:ext>
            </a:extLst>
          </p:cNvPr>
          <p:cNvSpPr/>
          <p:nvPr/>
        </p:nvSpPr>
        <p:spPr>
          <a:xfrm>
            <a:off x="785306" y="183662"/>
            <a:ext cx="9131663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What is the Labour Market Information in the North East?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869A4A3-13B5-4029-A40B-B83C391166DB}"/>
              </a:ext>
            </a:extLst>
          </p:cNvPr>
          <p:cNvSpPr/>
          <p:nvPr/>
        </p:nvSpPr>
        <p:spPr>
          <a:xfrm>
            <a:off x="436109" y="2802993"/>
            <a:ext cx="4524974" cy="1252013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Have you heard a friend or family member talk about a job you would like to do?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006D13A-F69D-44B8-9DC5-C1451A555B1C}"/>
              </a:ext>
            </a:extLst>
          </p:cNvPr>
          <p:cNvSpPr/>
          <p:nvPr/>
        </p:nvSpPr>
        <p:spPr>
          <a:xfrm>
            <a:off x="6524388" y="4198970"/>
            <a:ext cx="4524974" cy="1252013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lots of different jobs in your local area, so now you need to know how to get one.</a:t>
            </a:r>
          </a:p>
        </p:txBody>
      </p:sp>
      <p:pic>
        <p:nvPicPr>
          <p:cNvPr id="22" name="Picture 2" descr="Park Bench icon">
            <a:extLst>
              <a:ext uri="{FF2B5EF4-FFF2-40B4-BE49-F238E27FC236}">
                <a16:creationId xmlns:a16="http://schemas.microsoft.com/office/drawing/2014/main" id="{889B61D3-CB13-4FB7-B404-AD1C9C65A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969" y="272595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Full Tool Storage Box icon">
            <a:extLst>
              <a:ext uri="{FF2B5EF4-FFF2-40B4-BE49-F238E27FC236}">
                <a16:creationId xmlns:a16="http://schemas.microsoft.com/office/drawing/2014/main" id="{0BA34D0F-17C0-4310-A158-A8D42104D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51" y="463378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Laptop icon">
            <a:extLst>
              <a:ext uri="{FF2B5EF4-FFF2-40B4-BE49-F238E27FC236}">
                <a16:creationId xmlns:a16="http://schemas.microsoft.com/office/drawing/2014/main" id="{F8B94A74-6CB9-4904-829C-25B022C95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0" y="463374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hopping Basket icon">
            <a:extLst>
              <a:ext uri="{FF2B5EF4-FFF2-40B4-BE49-F238E27FC236}">
                <a16:creationId xmlns:a16="http://schemas.microsoft.com/office/drawing/2014/main" id="{A41A9BDA-C87D-415E-9054-1C1D8C88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364" y="275439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Warehouse icon">
            <a:extLst>
              <a:ext uri="{FF2B5EF4-FFF2-40B4-BE49-F238E27FC236}">
                <a16:creationId xmlns:a16="http://schemas.microsoft.com/office/drawing/2014/main" id="{88B87346-5883-452A-8A29-7016D8F55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422" y="272595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Welfare icon">
            <a:extLst>
              <a:ext uri="{FF2B5EF4-FFF2-40B4-BE49-F238E27FC236}">
                <a16:creationId xmlns:a16="http://schemas.microsoft.com/office/drawing/2014/main" id="{0E9378A0-FA82-48BF-85FA-471318042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542" y="464380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Truck icon">
            <a:extLst>
              <a:ext uri="{FF2B5EF4-FFF2-40B4-BE49-F238E27FC236}">
                <a16:creationId xmlns:a16="http://schemas.microsoft.com/office/drawing/2014/main" id="{99E2237C-6818-47C7-AD19-EA0487AD3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832" y="464380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685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78F1F-F8C6-4301-B148-8E235BDEC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06" y="2578215"/>
            <a:ext cx="4177908" cy="2782536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CA5F89-7B65-427C-AA17-B1AC528FA2C2}"/>
              </a:ext>
            </a:extLst>
          </p:cNvPr>
          <p:cNvSpPr/>
          <p:nvPr/>
        </p:nvSpPr>
        <p:spPr>
          <a:xfrm>
            <a:off x="5863782" y="4046299"/>
            <a:ext cx="5303325" cy="1314451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North East has lots of opportunities with buses, trains, the metro and aircraft!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D1EE019-1000-4097-8947-143EFDB01041}"/>
              </a:ext>
            </a:extLst>
          </p:cNvPr>
          <p:cNvSpPr/>
          <p:nvPr/>
        </p:nvSpPr>
        <p:spPr>
          <a:xfrm>
            <a:off x="5863783" y="2308899"/>
            <a:ext cx="5303326" cy="1314450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activity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Click the image to watch the video and discuss any of the careers featured that you would be interested in.  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A0C55748-FD0E-4767-9149-09EC9DF5CB61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23" name="Rectangle: Rounded Corners 22">
            <a:hlinkClick r:id="rId5"/>
            <a:extLst>
              <a:ext uri="{FF2B5EF4-FFF2-40B4-BE49-F238E27FC236}">
                <a16:creationId xmlns:a16="http://schemas.microsoft.com/office/drawing/2014/main" id="{0ED31CC0-4494-4D4F-95E7-BD3DC96606AD}"/>
              </a:ext>
            </a:extLst>
          </p:cNvPr>
          <p:cNvSpPr/>
          <p:nvPr/>
        </p:nvSpPr>
        <p:spPr>
          <a:xfrm>
            <a:off x="4179138" y="2578215"/>
            <a:ext cx="784076" cy="538608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0:00-2:22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Pentagon 20">
            <a:extLst>
              <a:ext uri="{FF2B5EF4-FFF2-40B4-BE49-F238E27FC236}">
                <a16:creationId xmlns:a16="http://schemas.microsoft.com/office/drawing/2014/main" id="{7AAA2834-455E-4183-A4DD-6D7971120E04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Shape 114">
            <a:extLst>
              <a:ext uri="{FF2B5EF4-FFF2-40B4-BE49-F238E27FC236}">
                <a16:creationId xmlns:a16="http://schemas.microsoft.com/office/drawing/2014/main" id="{F0BDDA7D-9CB0-4116-A942-0FFFE33D7CC6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North East jobs in Transport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4F10CD-4180-4306-9A33-6A4B891550C3}"/>
              </a:ext>
            </a:extLst>
          </p:cNvPr>
          <p:cNvSpPr/>
          <p:nvPr/>
        </p:nvSpPr>
        <p:spPr>
          <a:xfrm>
            <a:off x="416082" y="1084924"/>
            <a:ext cx="10751027" cy="801026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Transport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is really important for how people get to jobs, school and leisure places as well as how we can move around goods and services.</a:t>
            </a: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12" descr="New Career Development Framework">
            <a:extLst>
              <a:ext uri="{FF2B5EF4-FFF2-40B4-BE49-F238E27FC236}">
                <a16:creationId xmlns:a16="http://schemas.microsoft.com/office/drawing/2014/main" id="{9CEA6522-D05B-44A0-8BDB-2AAA9F7D9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115" y="113270"/>
            <a:ext cx="758663" cy="7586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72C29DAA412E49BAAFF08A5483A59D" ma:contentTypeVersion="13" ma:contentTypeDescription="Create a new document." ma:contentTypeScope="" ma:versionID="fd55c09cce8a2f40eb98f77dd7baa6ae">
  <xsd:schema xmlns:xsd="http://www.w3.org/2001/XMLSchema" xmlns:xs="http://www.w3.org/2001/XMLSchema" xmlns:p="http://schemas.microsoft.com/office/2006/metadata/properties" xmlns:ns2="f469d987-3536-4042-845b-11c6c10f55e4" xmlns:ns3="5188ea77-d324-4396-afdc-27b8543f78cf" targetNamespace="http://schemas.microsoft.com/office/2006/metadata/properties" ma:root="true" ma:fieldsID="bc01b560efecdfb51c9402aee97f8a2c" ns2:_="" ns3:_="">
    <xsd:import namespace="f469d987-3536-4042-845b-11c6c10f55e4"/>
    <xsd:import namespace="5188ea77-d324-4396-afdc-27b8543f78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9d987-3536-4042-845b-11c6c10f55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8ea77-d324-4396-afdc-27b8543f78c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7BA46C-C10A-4E3B-890A-961E61BEA231}"/>
</file>

<file path=customXml/itemProps2.xml><?xml version="1.0" encoding="utf-8"?>
<ds:datastoreItem xmlns:ds="http://schemas.openxmlformats.org/officeDocument/2006/customXml" ds:itemID="{85DC4215-CDCE-48EC-B18F-7C153543FDCB}"/>
</file>

<file path=customXml/itemProps3.xml><?xml version="1.0" encoding="utf-8"?>
<ds:datastoreItem xmlns:ds="http://schemas.openxmlformats.org/officeDocument/2006/customXml" ds:itemID="{A5C88923-B9C0-4844-A529-35BE1CD38577}"/>
</file>

<file path=docProps/app.xml><?xml version="1.0" encoding="utf-8"?>
<Properties xmlns="http://schemas.openxmlformats.org/officeDocument/2006/extended-properties" xmlns:vt="http://schemas.openxmlformats.org/officeDocument/2006/docPropsVTypes">
  <TotalTime>16898</TotalTime>
  <Words>1629</Words>
  <Application>Microsoft Office PowerPoint</Application>
  <PresentationFormat>Widescreen</PresentationFormat>
  <Paragraphs>235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Exo 2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JHadfield</dc:creator>
  <cp:lastModifiedBy>Lara</cp:lastModifiedBy>
  <cp:revision>173</cp:revision>
  <cp:lastPrinted>2022-01-11T10:00:36Z</cp:lastPrinted>
  <dcterms:created xsi:type="dcterms:W3CDTF">2019-11-28T00:18:28Z</dcterms:created>
  <dcterms:modified xsi:type="dcterms:W3CDTF">2022-02-24T21:33:54Z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0x0101001D72C29DAA412E49BAAFF08A5483A59D</vt:lpwstr>
  </property>
</Properties>
</file>