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2" r:id="rId2"/>
    <p:sldId id="299" r:id="rId3"/>
    <p:sldId id="316" r:id="rId4"/>
    <p:sldId id="305" r:id="rId5"/>
    <p:sldId id="307" r:id="rId6"/>
    <p:sldId id="323" r:id="rId7"/>
    <p:sldId id="324" r:id="rId8"/>
    <p:sldId id="325" r:id="rId9"/>
    <p:sldId id="328" r:id="rId10"/>
    <p:sldId id="327" r:id="rId11"/>
    <p:sldId id="308" r:id="rId12"/>
    <p:sldId id="326"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1DD9FF"/>
    <a:srgbClr val="1F2C70"/>
    <a:srgbClr val="B9EDFF"/>
    <a:srgbClr val="16AC94"/>
    <a:srgbClr val="BFF7EE"/>
    <a:srgbClr val="00B0D4"/>
    <a:srgbClr val="0095C8"/>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8"/>
    <p:restoredTop sz="90068"/>
  </p:normalViewPr>
  <p:slideViewPr>
    <p:cSldViewPr snapToGrid="0" snapToObjects="1">
      <p:cViewPr varScale="1">
        <p:scale>
          <a:sx n="74" d="100"/>
          <a:sy n="74" d="100"/>
        </p:scale>
        <p:origin x="10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b="1" i="0" dirty="0">
                <a:solidFill>
                  <a:schemeClr val="tx1"/>
                </a:solidFill>
                <a:effectLst/>
                <a:latin typeface="+mn-lt"/>
              </a:rPr>
              <a:t>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87209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https://www.northeastambition.co.uk/directory/-ncs-skills-booster-programme</a:t>
            </a:r>
          </a:p>
          <a:p>
            <a:pPr marL="228600" indent="-228600">
              <a:buAutoNum type="arabicParenR"/>
            </a:pPr>
            <a:r>
              <a:rPr lang="en-GB" b="0" dirty="0"/>
              <a:t>https://www.northeastambition.co.uk/directory/young-enterprise-company-programme</a:t>
            </a:r>
          </a:p>
          <a:p>
            <a:pPr marL="228600" indent="-228600">
              <a:buAutoNum type="arabicParenR"/>
            </a:pPr>
            <a:r>
              <a:rPr lang="en-GB" dirty="0"/>
              <a:t>https://www.northeastambition.co.uk/directory/education-development-trust</a:t>
            </a:r>
          </a:p>
          <a:p>
            <a:pPr marL="228600" indent="-228600">
              <a:buAutoNum type="arabicParenR"/>
            </a:pPr>
            <a:r>
              <a:rPr lang="en-GB" dirty="0"/>
              <a:t>https://www.northeastambition.co.uk/directory/unlocking-talent-and-potential</a:t>
            </a:r>
          </a:p>
          <a:p>
            <a:pPr marL="228600" indent="-228600">
              <a:buAutoNum type="arabicParenR"/>
            </a:pPr>
            <a:r>
              <a:rPr lang="en-GB" dirty="0"/>
              <a:t>https://www.northeastambition.co.uk/directory/futureme</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https://www.northeastambition.co.uk/directory/skills-builder-accelerator</a:t>
            </a:r>
          </a:p>
          <a:p>
            <a:pPr marL="228600" indent="-228600">
              <a:buAutoNum type="arabicParenR"/>
            </a:pPr>
            <a:r>
              <a:rPr lang="en-GB" dirty="0"/>
              <a:t>https://www.northeastambition.co.uk/directory/educational-speakers</a:t>
            </a:r>
          </a:p>
          <a:p>
            <a:pPr marL="228600" indent="-228600">
              <a:buAutoNum type="arabicParenR"/>
            </a:pPr>
            <a:r>
              <a:rPr lang="en-GB" dirty="0"/>
              <a:t>https://www.northeastambition.co.uk/directory/higher-education</a:t>
            </a:r>
          </a:p>
          <a:p>
            <a:pPr marL="228600" indent="-228600">
              <a:buAutoNum type="arabicParenR"/>
            </a:pPr>
            <a:r>
              <a:rPr lang="en-GB" dirty="0"/>
              <a:t>https://www.northeastambition.co.uk/directory/-nustem-northumbria-university</a:t>
            </a:r>
          </a:p>
          <a:p>
            <a:pPr marL="228600" indent="-228600">
              <a:buAutoNum type="arabicParenR"/>
            </a:pPr>
            <a:r>
              <a:rPr lang="en-GB" dirty="0"/>
              <a:t>https://www.northeastambition.co.uk/directory/www.outreachnortheast.ac.uk</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25346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https://www.northeastambition.co.uk/directory/-sunderland-engineering-training-association</a:t>
            </a:r>
          </a:p>
          <a:p>
            <a:pPr marL="228600" indent="-228600">
              <a:buAutoNum type="arabicParenR"/>
            </a:pPr>
            <a:r>
              <a:rPr lang="en-GB" b="0" dirty="0"/>
              <a:t>https://www.northeastambition.co.uk/directory/young-enterprise-team-programme</a:t>
            </a:r>
          </a:p>
          <a:p>
            <a:pPr marL="228600" indent="-228600">
              <a:buAutoNum type="arabicParenR"/>
            </a:pPr>
            <a:r>
              <a:rPr lang="en-GB" b="0" dirty="0"/>
              <a:t>https://www.northeastambition.co.uk/directory/career-development-professionals</a:t>
            </a:r>
          </a:p>
          <a:p>
            <a:pPr marL="228600" indent="-228600">
              <a:buAutoNum type="arabicParenR"/>
            </a:pPr>
            <a:r>
              <a:rPr lang="en-GB" dirty="0"/>
              <a:t>https://www.northeastambition.co.uk/directory/start-profile</a:t>
            </a:r>
          </a:p>
          <a:p>
            <a:pPr marL="228600" indent="-228600">
              <a:buAutoNum type="arabicParenR"/>
            </a:pPr>
            <a:r>
              <a:rPr lang="en-GB" dirty="0"/>
              <a:t>https://www.northeastambition.co.uk/directory/careers-resource-success-at-school</a:t>
            </a:r>
          </a:p>
          <a:p>
            <a:pPr marL="228600" indent="-228600">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39907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138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85206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132671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41484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1" dirty="0"/>
              <a:t>https://www.akzonobel.com/</a:t>
            </a:r>
          </a:p>
          <a:p>
            <a:pPr marL="228600" indent="-228600">
              <a:buAutoNum type="arabicParenR"/>
            </a:pPr>
            <a:r>
              <a:rPr lang="en-GB" b="1" dirty="0"/>
              <a:t>https://www.liebherr.com/</a:t>
            </a:r>
          </a:p>
          <a:p>
            <a:pPr marL="228600" indent="-228600">
              <a:buAutoNum type="arabicParenR"/>
            </a:pPr>
            <a:r>
              <a:rPr lang="en-GB" b="1" dirty="0"/>
              <a:t>https://tharsus.co.uk/</a:t>
            </a:r>
          </a:p>
          <a:p>
            <a:pPr marL="228600" indent="-228600">
              <a:buAutoNum type="arabicParenR"/>
            </a:pPr>
            <a:r>
              <a:rPr lang="en-GB" b="1" dirty="0"/>
              <a:t>https://www.smd.co.uk/</a:t>
            </a:r>
          </a:p>
          <a:p>
            <a:pPr marL="228600" indent="-228600">
              <a:buAutoNum type="arabicParenR"/>
            </a:pPr>
            <a:endParaRPr lang="en-GB" b="1" dirty="0"/>
          </a:p>
          <a:p>
            <a:pPr marL="228600" indent="-228600">
              <a:buAutoNum type="arabicParenR"/>
            </a:pPr>
            <a:endParaRPr lang="en-GB" b="1" dirty="0"/>
          </a:p>
          <a:p>
            <a:pPr marL="228600" indent="-228600">
              <a:buAutoNum type="arabicParenR"/>
            </a:pPr>
            <a:endParaRPr lang="en-GB" b="1" dirty="0"/>
          </a:p>
          <a:p>
            <a:pPr marL="228600" indent="-228600">
              <a:buAutoNum type="arabicParenR"/>
            </a:pPr>
            <a:endParaRPr lang="en-GB" b="1"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50954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1" dirty="0"/>
              <a:t>https://www.komatsu.eu/en</a:t>
            </a:r>
          </a:p>
          <a:p>
            <a:pPr marL="228600" indent="-228600">
              <a:buAutoNum type="arabicParenR"/>
            </a:pPr>
            <a:r>
              <a:rPr lang="en-GB" b="1" dirty="0"/>
              <a:t>https://www.caterpillar.com/en/company.html</a:t>
            </a:r>
          </a:p>
          <a:p>
            <a:pPr marL="228600" indent="-228600">
              <a:buAutoNum type="arabicParenR"/>
            </a:pPr>
            <a:r>
              <a:rPr lang="en-GB" b="1" dirty="0"/>
              <a:t>https://www.nissan-global.com/EN/COMPANY/PROFILE/EN_ESTABLISHMENT/EUROPE/</a:t>
            </a:r>
          </a:p>
          <a:p>
            <a:pPr marL="228600" indent="-228600">
              <a:buAutoNum type="arabicParenR"/>
            </a:pPr>
            <a:r>
              <a:rPr lang="en-GB" b="1" dirty="0"/>
              <a:t>https://www.rolls-roycemotorcars.com/en_GB/home.html</a:t>
            </a:r>
          </a:p>
          <a:p>
            <a:pPr marL="228600" indent="-228600">
              <a:buAutoNum type="arabicParenR"/>
            </a:pPr>
            <a:endParaRPr lang="en-GB" b="1" dirty="0"/>
          </a:p>
          <a:p>
            <a:pPr marL="228600" indent="-228600">
              <a:buAutoNum type="arabicParenR"/>
            </a:pPr>
            <a:endParaRPr lang="en-GB" b="1" dirty="0"/>
          </a:p>
          <a:p>
            <a:endParaRPr lang="en-GB" b="1" dirty="0"/>
          </a:p>
          <a:p>
            <a:pPr marL="228600" indent="-228600">
              <a:buAutoNum type="arabicParenR"/>
            </a:pPr>
            <a:endParaRPr lang="en-GB" b="1"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33250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1" dirty="0"/>
              <a:t>https://iampnortheast.co.uk/</a:t>
            </a:r>
          </a:p>
          <a:p>
            <a:pPr marL="228600" indent="-228600">
              <a:buAutoNum type="arabicParenR"/>
            </a:pPr>
            <a:r>
              <a:rPr lang="en-GB" b="1" dirty="0"/>
              <a:t>https://www.avid.com/</a:t>
            </a:r>
          </a:p>
          <a:p>
            <a:pPr marL="228600" indent="-228600">
              <a:buAutoNum type="arabicParenR"/>
            </a:pPr>
            <a:endParaRPr lang="en-GB" b="1" dirty="0"/>
          </a:p>
          <a:p>
            <a:pPr marL="228600" indent="-228600">
              <a:buAutoNum type="arabicParenR"/>
            </a:pPr>
            <a:endParaRPr lang="en-GB" b="1"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106894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avid.com/" TargetMode="External"/><Relationship Id="rId5" Type="http://schemas.openxmlformats.org/officeDocument/2006/relationships/image" Target="../media/image19.png"/><Relationship Id="rId4" Type="http://schemas.openxmlformats.org/officeDocument/2006/relationships/hyperlink" Target="https://iampnortheast.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9.png"/><Relationship Id="rId3" Type="http://schemas.openxmlformats.org/officeDocument/2006/relationships/hyperlink" Target="https://www.northeastambition.co.uk/directory/young-enterprise-company-programme" TargetMode="External"/><Relationship Id="rId7" Type="http://schemas.openxmlformats.org/officeDocument/2006/relationships/hyperlink" Target="https://www.northeastambition.co.uk/directory/unlocking-talent-and-potential" TargetMode="External"/><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northeastambition.co.uk/directory/-ncs-skills-booster-programme" TargetMode="External"/><Relationship Id="rId5" Type="http://schemas.openxmlformats.org/officeDocument/2006/relationships/hyperlink" Target="https://www.northeastambition.co.uk/directory/education-development-trust" TargetMode="External"/><Relationship Id="rId10" Type="http://schemas.openxmlformats.org/officeDocument/2006/relationships/image" Target="../media/image24.jpeg"/><Relationship Id="rId4" Type="http://schemas.openxmlformats.org/officeDocument/2006/relationships/image" Target="../media/image21.png"/><Relationship Id="rId9" Type="http://schemas.openxmlformats.org/officeDocument/2006/relationships/hyperlink" Target="https://www.northeastambition.co.uk/directory/futurem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9.png"/><Relationship Id="rId3" Type="http://schemas.openxmlformats.org/officeDocument/2006/relationships/hyperlink" Target="https://www.northeastambition.co.uk/directory/higher-education" TargetMode="External"/><Relationship Id="rId7" Type="http://schemas.openxmlformats.org/officeDocument/2006/relationships/hyperlink" Target="https://www.northeastambition.co.uk/directory/www.outreachnortheast.ac.uk" TargetMode="External"/><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northeastambition.co.uk/directory/educational-speakers" TargetMode="External"/><Relationship Id="rId5" Type="http://schemas.openxmlformats.org/officeDocument/2006/relationships/hyperlink" Target="https://www.northeastambition.co.uk/directory/-nustem-northumbria-university"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s://www.northeastambition.co.uk/directory/skills-builder-accelerator"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northeastambition.co.uk/directory/start-profile" TargetMode="External"/><Relationship Id="rId7" Type="http://schemas.openxmlformats.org/officeDocument/2006/relationships/hyperlink" Target="https://www.northeastambition.co.uk/directory/-sunderland-engineering-training-association" TargetMode="External"/><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9.png"/><Relationship Id="rId5" Type="http://schemas.openxmlformats.org/officeDocument/2006/relationships/hyperlink" Target="https://www.northeastambition.co.uk/directory/careers-resource-success-at-school" TargetMode="External"/><Relationship Id="rId10" Type="http://schemas.openxmlformats.org/officeDocument/2006/relationships/image" Target="../media/image34.gif"/><Relationship Id="rId4" Type="http://schemas.openxmlformats.org/officeDocument/2006/relationships/image" Target="../media/image31.jpeg"/><Relationship Id="rId9" Type="http://schemas.openxmlformats.org/officeDocument/2006/relationships/hyperlink" Target="https://www.northeastambition.co.uk/directory/career-development-professiona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tharsus.co.uk/"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liebherr.com/"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www.smd.co.uk/" TargetMode="External"/><Relationship Id="rId4" Type="http://schemas.openxmlformats.org/officeDocument/2006/relationships/hyperlink" Target="https://www.akzonobel.com/"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www.nissan-global.com/EN/COMPANY/PROFILE/EN_ESTABLISHMENT/EUROPE/" TargetMode="External"/><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aterpillar.com/en/company.html"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s://www.rolls-roycemotorcars.com/en_GB/home.html" TargetMode="External"/><Relationship Id="rId4" Type="http://schemas.openxmlformats.org/officeDocument/2006/relationships/hyperlink" Target="https://www.komatsu.eu/en"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a:extLst>
              <a:ext uri="{FF2B5EF4-FFF2-40B4-BE49-F238E27FC236}">
                <a16:creationId xmlns:a16="http://schemas.microsoft.com/office/drawing/2014/main" id="{99591041-DFC6-4AEF-AE41-79E0021E758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9" name="Picture 2">
            <a:extLst>
              <a:ext uri="{FF2B5EF4-FFF2-40B4-BE49-F238E27FC236}">
                <a16:creationId xmlns:a16="http://schemas.microsoft.com/office/drawing/2014/main" id="{B0CA6907-9F0E-4919-9142-3CE0D7F3C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6A86364E-F1D5-4679-84FA-C950AEB0AD91}"/>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11" name="Title 1">
            <a:extLst>
              <a:ext uri="{FF2B5EF4-FFF2-40B4-BE49-F238E27FC236}">
                <a16:creationId xmlns:a16="http://schemas.microsoft.com/office/drawing/2014/main" id="{A782989C-2AE8-4CA8-8396-C53FB214E1D9}"/>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800" dirty="0">
                <a:solidFill>
                  <a:srgbClr val="8D0E57"/>
                </a:solidFill>
                <a:latin typeface="Arial" panose="020B0604020202020204" pitchFamily="34" charset="0"/>
                <a:cs typeface="Arial" panose="020B0604020202020204" pitchFamily="34" charset="0"/>
              </a:rPr>
              <a:t>The world of work in the North East </a:t>
            </a:r>
          </a:p>
          <a:p>
            <a:pPr algn="l"/>
            <a:r>
              <a:rPr lang="en-GB" sz="2800" dirty="0">
                <a:solidFill>
                  <a:srgbClr val="8D0E57"/>
                </a:solidFill>
                <a:latin typeface="Arial" panose="020B0604020202020204" pitchFamily="34" charset="0"/>
                <a:cs typeface="Arial" panose="020B0604020202020204" pitchFamily="34" charset="0"/>
              </a:rPr>
              <a:t>KS5 Lesson Plan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3813464" y="1142691"/>
            <a:ext cx="7925307" cy="1077218"/>
          </a:xfrm>
          <a:prstGeom prst="rect">
            <a:avLst/>
          </a:prstGeom>
          <a:noFill/>
        </p:spPr>
        <p:txBody>
          <a:bodyPr wrap="square" rtlCol="0">
            <a:spAutoFit/>
          </a:bodyPr>
          <a:lstStyle/>
          <a:p>
            <a:pPr algn="l" fontAlgn="base"/>
            <a:r>
              <a:rPr lang="en-GB" sz="1600" b="0" i="0" dirty="0">
                <a:effectLst/>
                <a:latin typeface="Century Gothic" panose="020B0502020202020204" pitchFamily="34" charset="0"/>
              </a:rPr>
              <a:t>Situated at the centre of the north east of England’s manufacturing hub, the 370 acres of IAMP offer superb access to global markets, a skilled workforce and a place where like-minded people can transform technologies, drive economies and accelerate business growth.</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4" y="2678407"/>
            <a:ext cx="8450362" cy="584775"/>
          </a:xfrm>
          <a:prstGeom prst="rect">
            <a:avLst/>
          </a:prstGeom>
          <a:noFill/>
        </p:spPr>
        <p:txBody>
          <a:bodyPr wrap="square" rtlCol="0">
            <a:spAutoFit/>
          </a:bodyPr>
          <a:lstStyle/>
          <a:p>
            <a:pPr algn="l" fontAlgn="base"/>
            <a:r>
              <a:rPr lang="en-GB" sz="1600" b="1" i="0" dirty="0">
                <a:effectLst/>
                <a:latin typeface="Century Gothic" panose="020B0502020202020204" pitchFamily="34" charset="0"/>
              </a:rPr>
              <a:t>Avid</a:t>
            </a:r>
            <a:r>
              <a:rPr lang="en-GB" sz="1600" b="0" i="0" dirty="0">
                <a:effectLst/>
                <a:latin typeface="Century Gothic" panose="020B0502020202020204" pitchFamily="34" charset="0"/>
              </a:rPr>
              <a:t> NEXIS | EDGE enables editors to work from anywhere with the same media access, workflow, and user experience as if they were editing at the facility.</a:t>
            </a: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3" name="Picture 12" descr="New Career Development Framework">
            <a:extLst>
              <a:ext uri="{FF2B5EF4-FFF2-40B4-BE49-F238E27FC236}">
                <a16:creationId xmlns:a16="http://schemas.microsoft.com/office/drawing/2014/main" id="{125E4854-866C-403A-8A8D-0C49EB5B3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Picture 1">
            <a:hlinkClick r:id="rId4"/>
            <a:extLst>
              <a:ext uri="{FF2B5EF4-FFF2-40B4-BE49-F238E27FC236}">
                <a16:creationId xmlns:a16="http://schemas.microsoft.com/office/drawing/2014/main" id="{AD99CBE5-4320-476B-8E52-AD0BF1E57668}"/>
              </a:ext>
            </a:extLst>
          </p:cNvPr>
          <p:cNvPicPr>
            <a:picLocks noChangeAspect="1"/>
          </p:cNvPicPr>
          <p:nvPr/>
        </p:nvPicPr>
        <p:blipFill>
          <a:blip r:embed="rId5"/>
          <a:stretch>
            <a:fillRect/>
          </a:stretch>
        </p:blipFill>
        <p:spPr>
          <a:xfrm>
            <a:off x="453229" y="1369318"/>
            <a:ext cx="3214085" cy="538608"/>
          </a:xfrm>
          <a:prstGeom prst="rect">
            <a:avLst/>
          </a:prstGeom>
        </p:spPr>
      </p:pic>
      <p:pic>
        <p:nvPicPr>
          <p:cNvPr id="1034" name="Picture 10" descr="Avid Technology – Logos Download">
            <a:hlinkClick r:id="rId6"/>
            <a:extLst>
              <a:ext uri="{FF2B5EF4-FFF2-40B4-BE49-F238E27FC236}">
                <a16:creationId xmlns:a16="http://schemas.microsoft.com/office/drawing/2014/main" id="{AF0F0171-092E-4AB0-A033-F8D0C0E0ED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4707" y="2612937"/>
            <a:ext cx="1950559" cy="71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0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mpany Programme">
            <a:hlinkClick r:id="rId3"/>
            <a:extLst>
              <a:ext uri="{FF2B5EF4-FFF2-40B4-BE49-F238E27FC236}">
                <a16:creationId xmlns:a16="http://schemas.microsoft.com/office/drawing/2014/main" id="{05488030-2A34-45F0-A034-B3B88156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10412"/>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424E2C92-496A-466C-82C5-C0988235EFEA}"/>
              </a:ext>
            </a:extLst>
          </p:cNvPr>
          <p:cNvPicPr>
            <a:picLocks noChangeAspect="1"/>
          </p:cNvPicPr>
          <p:nvPr/>
        </p:nvPicPr>
        <p:blipFill>
          <a:blip r:embed="rId6"/>
          <a:stretch>
            <a:fillRect/>
          </a:stretch>
        </p:blipFill>
        <p:spPr>
          <a:xfrm>
            <a:off x="9201665" y="1967172"/>
            <a:ext cx="2595047" cy="830995"/>
          </a:xfrm>
          <a:prstGeom prst="rect">
            <a:avLst/>
          </a:prstGeom>
          <a:effectLst>
            <a:outerShdw blurRad="50800" dist="38100" dir="2700000" algn="tl" rotWithShape="0">
              <a:prstClr val="black">
                <a:alpha val="40000"/>
              </a:prstClr>
            </a:outerShdw>
          </a:effectLst>
        </p:spPr>
      </p:pic>
      <p:pic>
        <p:nvPicPr>
          <p:cNvPr id="13" name="Picture 12">
            <a:hlinkClick r:id="rId7"/>
            <a:extLst>
              <a:ext uri="{FF2B5EF4-FFF2-40B4-BE49-F238E27FC236}">
                <a16:creationId xmlns:a16="http://schemas.microsoft.com/office/drawing/2014/main" id="{E48567DF-D6EF-403F-97EB-5965EE3857B3}"/>
              </a:ext>
            </a:extLst>
          </p:cNvPr>
          <p:cNvPicPr>
            <a:picLocks noChangeAspect="1"/>
          </p:cNvPicPr>
          <p:nvPr/>
        </p:nvPicPr>
        <p:blipFill>
          <a:blip r:embed="rId8"/>
          <a:stretch>
            <a:fillRect/>
          </a:stretch>
        </p:blipFill>
        <p:spPr>
          <a:xfrm>
            <a:off x="395288" y="2915578"/>
            <a:ext cx="2137848" cy="7965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9098116" cy="830997"/>
          </a:xfrm>
          <a:prstGeom prst="rect">
            <a:avLst/>
          </a:prstGeom>
          <a:noFill/>
        </p:spPr>
        <p:txBody>
          <a:bodyPr wrap="square" rtlCol="0">
            <a:spAutoFit/>
          </a:bodyPr>
          <a:lstStyle/>
          <a:p>
            <a:r>
              <a:rPr lang="en-GB" sz="1600" b="1" i="0" dirty="0">
                <a:effectLst/>
                <a:latin typeface="Century Gothic" panose="020B0502020202020204" pitchFamily="34" charset="0"/>
              </a:rPr>
              <a:t>Young enterprise Company Programme </a:t>
            </a:r>
            <a:r>
              <a:rPr lang="en-GB" sz="1600" b="0" i="0" dirty="0">
                <a:effectLst/>
                <a:latin typeface="Century Gothic" panose="020B0502020202020204" pitchFamily="34" charset="0"/>
              </a:rPr>
              <a:t>provides teams of students, aged between 13-19, with an opportunity to create and run their own company, supported by a Business Volunteer.</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830997"/>
          </a:xfrm>
          <a:prstGeom prst="rect">
            <a:avLst/>
          </a:prstGeom>
          <a:noFill/>
        </p:spPr>
        <p:txBody>
          <a:bodyPr wrap="square" rtlCol="0">
            <a:spAutoFit/>
          </a:bodyPr>
          <a:lstStyle/>
          <a:p>
            <a:r>
              <a:rPr lang="en-GB" sz="1600" b="1" i="0" dirty="0">
                <a:effectLst/>
                <a:latin typeface="Century Gothic" panose="020B0502020202020204" pitchFamily="34" charset="0"/>
              </a:rPr>
              <a:t>Education Development Trust </a:t>
            </a:r>
            <a:r>
              <a:rPr lang="en-GB" sz="1600" b="0" i="0" dirty="0">
                <a:effectLst/>
                <a:latin typeface="Century Gothic" panose="020B0502020202020204" pitchFamily="34" charset="0"/>
              </a:rPr>
              <a:t>offers a range of impartial services that are underpinned by the 8 Gatsby benchmarks. Supporting schools and colleges to deliver a stable careers programme that addresses each student’s needs.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698596" y="3020592"/>
            <a:ext cx="9098116" cy="584775"/>
          </a:xfrm>
          <a:prstGeom prst="rect">
            <a:avLst/>
          </a:prstGeom>
          <a:noFill/>
        </p:spPr>
        <p:txBody>
          <a:bodyPr wrap="square" rtlCol="0">
            <a:spAutoFit/>
          </a:bodyPr>
          <a:lstStyle/>
          <a:p>
            <a:r>
              <a:rPr lang="en-GB" sz="1600" b="1" i="0" dirty="0">
                <a:effectLst/>
                <a:latin typeface="Century Gothic" panose="020B0502020202020204" pitchFamily="34" charset="0"/>
              </a:rPr>
              <a:t>Forum Talent Potential </a:t>
            </a:r>
            <a:r>
              <a:rPr lang="en-GB" sz="1600" b="0" i="0" dirty="0">
                <a:effectLst/>
                <a:latin typeface="Century Gothic" panose="020B0502020202020204" pitchFamily="34" charset="0"/>
              </a:rPr>
              <a:t>incorporates employer input into existing study modules and seeks to help teachers bring traditional curriculum subjects alive through the context of careers.</a:t>
            </a:r>
            <a:endParaRPr lang="en-GB" sz="1600" dirty="0">
              <a:latin typeface="Century Gothic" panose="020B0502020202020204" pitchFamily="34" charset="0"/>
            </a:endParaRPr>
          </a:p>
        </p:txBody>
      </p:sp>
      <p:pic>
        <p:nvPicPr>
          <p:cNvPr id="17" name="Picture 4" descr="FutureMe">
            <a:hlinkClick r:id="rId9"/>
            <a:extLst>
              <a:ext uri="{FF2B5EF4-FFF2-40B4-BE49-F238E27FC236}">
                <a16:creationId xmlns:a16="http://schemas.microsoft.com/office/drawing/2014/main" id="{FABADA17-B868-47FA-A82D-090CA6813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9" y="4804814"/>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BE0601-0187-4D7B-87D2-736BE748B882}"/>
              </a:ext>
            </a:extLst>
          </p:cNvPr>
          <p:cNvSpPr txBox="1"/>
          <p:nvPr/>
        </p:nvSpPr>
        <p:spPr>
          <a:xfrm>
            <a:off x="2698596" y="4737454"/>
            <a:ext cx="9098116" cy="1077218"/>
          </a:xfrm>
          <a:prstGeom prst="rect">
            <a:avLst/>
          </a:prstGeom>
          <a:noFill/>
        </p:spPr>
        <p:txBody>
          <a:bodyPr wrap="square" rtlCol="0">
            <a:spAutoFit/>
          </a:bodyPr>
          <a:lstStyle/>
          <a:p>
            <a:r>
              <a:rPr lang="en-GB" sz="1600" b="1" i="0" dirty="0">
                <a:effectLst/>
                <a:latin typeface="Century Gothic" panose="020B0502020202020204" pitchFamily="34" charset="0"/>
              </a:rPr>
              <a:t>The North East Uni Connect Programme (NEUCP) </a:t>
            </a:r>
            <a:r>
              <a:rPr lang="en-GB" sz="1600" b="0" i="0" dirty="0">
                <a:effectLst/>
                <a:latin typeface="Century Gothic" panose="020B0502020202020204" pitchFamily="34" charset="0"/>
              </a:rPr>
              <a:t>is a partnership of all of the universities and colleges in the North East region who are working together to support young people in the North East to think about their futures and how higher education can help them reach their goals.</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9" y="3930254"/>
            <a:ext cx="9278100" cy="584775"/>
          </a:xfrm>
          <a:prstGeom prst="rect">
            <a:avLst/>
          </a:prstGeom>
          <a:noFill/>
        </p:spPr>
        <p:txBody>
          <a:bodyPr wrap="square" rtlCol="0">
            <a:spAutoFit/>
          </a:bodyPr>
          <a:lstStyle/>
          <a:p>
            <a:r>
              <a:rPr lang="en-GB" sz="1600" b="1" i="0" dirty="0">
                <a:effectLst/>
                <a:latin typeface="Century Gothic" panose="020B0502020202020204" pitchFamily="34" charset="0"/>
              </a:rPr>
              <a:t>NCS</a:t>
            </a:r>
            <a:r>
              <a:rPr lang="en-GB" sz="1600" b="0" i="0" dirty="0">
                <a:effectLst/>
                <a:latin typeface="Century Gothic" panose="020B0502020202020204" pitchFamily="34" charset="0"/>
              </a:rPr>
              <a:t> exists to engage, unite and empower young people, building their confidence to achieve their potential, regardless of background and life opportunities.</a:t>
            </a:r>
            <a:endParaRPr lang="en-GB" sz="1600" dirty="0">
              <a:latin typeface="Century Gothic" panose="020B0502020202020204" pitchFamily="34" charset="0"/>
            </a:endParaRPr>
          </a:p>
        </p:txBody>
      </p:sp>
      <p:pic>
        <p:nvPicPr>
          <p:cNvPr id="20" name="Picture 2" descr="NCS (National Citizens' Service)">
            <a:hlinkClick r:id="rId11"/>
            <a:extLst>
              <a:ext uri="{FF2B5EF4-FFF2-40B4-BE49-F238E27FC236}">
                <a16:creationId xmlns:a16="http://schemas.microsoft.com/office/drawing/2014/main" id="{6AAFF7B6-C75E-4C39-9927-8E789AEDC0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0142" y="3703852"/>
            <a:ext cx="1278092" cy="912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8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E12B71-6971-407C-AE92-5E88E7448E7D}"/>
              </a:ext>
            </a:extLst>
          </p:cNvPr>
          <p:cNvSpPr txBox="1"/>
          <p:nvPr/>
        </p:nvSpPr>
        <p:spPr>
          <a:xfrm>
            <a:off x="3036574" y="937208"/>
            <a:ext cx="8760137" cy="830997"/>
          </a:xfrm>
          <a:prstGeom prst="rect">
            <a:avLst/>
          </a:prstGeom>
          <a:noFill/>
        </p:spPr>
        <p:txBody>
          <a:bodyPr wrap="square" rtlCol="0">
            <a:spAutoFit/>
          </a:bodyPr>
          <a:lstStyle/>
          <a:p>
            <a:r>
              <a:rPr lang="en-GB" sz="1600" b="1" i="0" dirty="0">
                <a:effectLst/>
                <a:latin typeface="Century Gothic" panose="020B0502020202020204" pitchFamily="34" charset="0"/>
              </a:rPr>
              <a:t>The North East Raising Aspiration Partnership </a:t>
            </a:r>
            <a:r>
              <a:rPr lang="en-GB" sz="1600" b="0" i="0" dirty="0">
                <a:effectLst/>
                <a:latin typeface="Century Gothic" panose="020B0502020202020204" pitchFamily="34" charset="0"/>
              </a:rPr>
              <a:t>is a collaboration of the five universities in the North East of England, working together to support young people to think about their futures and how higher education can help them reach their goals.</a:t>
            </a:r>
            <a:endParaRPr lang="en-GB" sz="1600" dirty="0">
              <a:latin typeface="Century Gothic" panose="020B0502020202020204" pitchFamily="34" charset="0"/>
            </a:endParaRPr>
          </a:p>
        </p:txBody>
      </p:sp>
      <p:sp>
        <p:nvSpPr>
          <p:cNvPr id="21" name="TextBox 20">
            <a:extLst>
              <a:ext uri="{FF2B5EF4-FFF2-40B4-BE49-F238E27FC236}">
                <a16:creationId xmlns:a16="http://schemas.microsoft.com/office/drawing/2014/main" id="{70C21F92-3D70-49F5-A648-FCAA656A7C3C}"/>
              </a:ext>
            </a:extLst>
          </p:cNvPr>
          <p:cNvSpPr txBox="1"/>
          <p:nvPr/>
        </p:nvSpPr>
        <p:spPr>
          <a:xfrm>
            <a:off x="395288" y="2079945"/>
            <a:ext cx="8104474" cy="584775"/>
          </a:xfrm>
          <a:prstGeom prst="rect">
            <a:avLst/>
          </a:prstGeom>
          <a:noFill/>
        </p:spPr>
        <p:txBody>
          <a:bodyPr wrap="square" rtlCol="0">
            <a:spAutoFit/>
          </a:bodyPr>
          <a:lstStyle/>
          <a:p>
            <a:r>
              <a:rPr lang="en-GB" sz="1600" b="1" i="0" dirty="0">
                <a:effectLst/>
                <a:latin typeface="Century Gothic" panose="020B0502020202020204" pitchFamily="34" charset="0"/>
              </a:rPr>
              <a:t>NUSTEM</a:t>
            </a:r>
            <a:r>
              <a:rPr lang="en-GB" sz="1600" b="0" i="0" dirty="0">
                <a:effectLst/>
                <a:latin typeface="Century Gothic" panose="020B0502020202020204" pitchFamily="34" charset="0"/>
              </a:rPr>
              <a:t> works with teachers and employers to develop resources for Primary and Secondary schools and for family activities.</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0B01378F-539C-4958-A42A-7CD45DE5D03C}"/>
              </a:ext>
            </a:extLst>
          </p:cNvPr>
          <p:cNvSpPr txBox="1"/>
          <p:nvPr/>
        </p:nvSpPr>
        <p:spPr>
          <a:xfrm>
            <a:off x="3036574" y="2881218"/>
            <a:ext cx="8760137" cy="1077218"/>
          </a:xfrm>
          <a:prstGeom prst="rect">
            <a:avLst/>
          </a:prstGeom>
          <a:noFill/>
        </p:spPr>
        <p:txBody>
          <a:bodyPr wrap="square" rtlCol="0">
            <a:spAutoFit/>
          </a:bodyPr>
          <a:lstStyle/>
          <a:p>
            <a:r>
              <a:rPr lang="en-GB" sz="1600" b="1" i="0" dirty="0">
                <a:effectLst/>
                <a:latin typeface="Century Gothic" panose="020B0502020202020204" pitchFamily="34" charset="0"/>
              </a:rPr>
              <a:t>Outreach North East </a:t>
            </a:r>
            <a:r>
              <a:rPr lang="en-GB" sz="1600" b="0" i="0" dirty="0">
                <a:effectLst/>
                <a:latin typeface="Century Gothic" panose="020B0502020202020204" pitchFamily="34" charset="0"/>
              </a:rPr>
              <a:t>is a single point of contact for teachers and advisers in the North East of England which aims to provide impartial information about higher education to help teachers and advisers best support their students in making informed choices about their futures.</a:t>
            </a:r>
            <a:endParaRPr lang="en-GB" sz="1600" dirty="0">
              <a:latin typeface="Century Gothic" panose="020B0502020202020204" pitchFamily="34" charset="0"/>
            </a:endParaRPr>
          </a:p>
        </p:txBody>
      </p:sp>
      <p:pic>
        <p:nvPicPr>
          <p:cNvPr id="24" name="Picture 4" descr="North East Raising Aspiration Partnership">
            <a:hlinkClick r:id="rId3"/>
            <a:extLst>
              <a:ext uri="{FF2B5EF4-FFF2-40B4-BE49-F238E27FC236}">
                <a16:creationId xmlns:a16="http://schemas.microsoft.com/office/drawing/2014/main" id="{F8323471-A14A-49B2-9463-40E78D7A4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85503"/>
            <a:ext cx="2497150" cy="930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6" descr="NUSTEM at Northumbria University">
            <a:hlinkClick r:id="rId5"/>
            <a:extLst>
              <a:ext uri="{FF2B5EF4-FFF2-40B4-BE49-F238E27FC236}">
                <a16:creationId xmlns:a16="http://schemas.microsoft.com/office/drawing/2014/main" id="{3800D891-A9FE-4E34-B574-804F3F159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723" y="1911766"/>
            <a:ext cx="3323988" cy="738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Outreach North East">
            <a:hlinkClick r:id="rId7"/>
            <a:extLst>
              <a:ext uri="{FF2B5EF4-FFF2-40B4-BE49-F238E27FC236}">
                <a16:creationId xmlns:a16="http://schemas.microsoft.com/office/drawing/2014/main" id="{8FDC8EB7-F280-435F-8FCB-1D28C2EF5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44556"/>
            <a:ext cx="2524189" cy="777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E235764-8632-45EC-89AE-BD6EEE6CE06E}"/>
              </a:ext>
            </a:extLst>
          </p:cNvPr>
          <p:cNvSpPr txBox="1"/>
          <p:nvPr/>
        </p:nvSpPr>
        <p:spPr>
          <a:xfrm>
            <a:off x="395288" y="4151511"/>
            <a:ext cx="8760137" cy="584775"/>
          </a:xfrm>
          <a:prstGeom prst="rect">
            <a:avLst/>
          </a:prstGeom>
          <a:noFill/>
        </p:spPr>
        <p:txBody>
          <a:bodyPr wrap="square" rtlCol="0">
            <a:spAutoFit/>
          </a:bodyPr>
          <a:lstStyle/>
          <a:p>
            <a:r>
              <a:rPr lang="en-GB" sz="1600" b="1" i="0" dirty="0">
                <a:effectLst/>
                <a:latin typeface="Century Gothic" panose="020B0502020202020204" pitchFamily="34" charset="0"/>
              </a:rPr>
              <a:t>The Skills Builder Partnership </a:t>
            </a:r>
            <a:r>
              <a:rPr lang="en-GB" sz="1600" b="0" i="0" dirty="0">
                <a:effectLst/>
                <a:latin typeface="Century Gothic" panose="020B0502020202020204" pitchFamily="34" charset="0"/>
              </a:rPr>
              <a:t>brings together over 800 schools, colleges, employers and organisations around a common approach to building eight essential skills.</a:t>
            </a:r>
            <a:endParaRPr lang="en-GB" sz="1600" dirty="0">
              <a:latin typeface="Century Gothic" panose="020B0502020202020204" pitchFamily="34" charset="0"/>
            </a:endParaRPr>
          </a:p>
        </p:txBody>
      </p:sp>
      <p:pic>
        <p:nvPicPr>
          <p:cNvPr id="29" name="Picture 2" descr="Skills Builder Accelerator">
            <a:hlinkClick r:id="rId9"/>
            <a:extLst>
              <a:ext uri="{FF2B5EF4-FFF2-40B4-BE49-F238E27FC236}">
                <a16:creationId xmlns:a16="http://schemas.microsoft.com/office/drawing/2014/main" id="{79028ED3-C12D-4600-B611-9B1923E10C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1218" y="4025509"/>
            <a:ext cx="2537254" cy="748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6" descr="Speakers for Schools">
            <a:hlinkClick r:id="rId11"/>
            <a:extLst>
              <a:ext uri="{FF2B5EF4-FFF2-40B4-BE49-F238E27FC236}">
                <a16:creationId xmlns:a16="http://schemas.microsoft.com/office/drawing/2014/main" id="{5F2470B2-8272-4E10-91D2-0734D3828F37}"/>
              </a:ext>
            </a:extLst>
          </p:cNvPr>
          <p:cNvPicPr>
            <a:picLocks noChangeAspect="1" noChangeArrowheads="1"/>
          </p:cNvPicPr>
          <p:nvPr/>
        </p:nvPicPr>
        <p:blipFill>
          <a:blip r:embed="rId12">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rcRect/>
          <a:stretch>
            <a:fillRect/>
          </a:stretch>
        </p:blipFill>
        <p:spPr bwMode="auto">
          <a:xfrm>
            <a:off x="437787" y="4984250"/>
            <a:ext cx="2260809" cy="687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9B111F9E-4ED3-4A91-859D-47C28B5032E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Shape 114">
            <a:extLst>
              <a:ext uri="{FF2B5EF4-FFF2-40B4-BE49-F238E27FC236}">
                <a16:creationId xmlns:a16="http://schemas.microsoft.com/office/drawing/2014/main" id="{790D1E62-299E-4EDB-A00C-27841C488ED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2" descr="New Career Development Framework">
            <a:extLst>
              <a:ext uri="{FF2B5EF4-FFF2-40B4-BE49-F238E27FC236}">
                <a16:creationId xmlns:a16="http://schemas.microsoft.com/office/drawing/2014/main" id="{C7E5DA6E-A796-4175-B8C1-B26CB6F697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9925C3-BBE9-40CD-B02F-BA39E4E567DD}"/>
              </a:ext>
            </a:extLst>
          </p:cNvPr>
          <p:cNvSpPr txBox="1"/>
          <p:nvPr/>
        </p:nvSpPr>
        <p:spPr>
          <a:xfrm>
            <a:off x="3036574" y="4881645"/>
            <a:ext cx="8761898" cy="830997"/>
          </a:xfrm>
          <a:prstGeom prst="rect">
            <a:avLst/>
          </a:prstGeom>
          <a:noFill/>
        </p:spPr>
        <p:txBody>
          <a:bodyPr wrap="square" rtlCol="0">
            <a:spAutoFit/>
          </a:bodyPr>
          <a:lstStyle/>
          <a:p>
            <a:r>
              <a:rPr lang="en-GB" sz="1600" b="1" i="0" dirty="0">
                <a:effectLst/>
                <a:latin typeface="Century Gothic" panose="020B0502020202020204" pitchFamily="34" charset="0"/>
              </a:rPr>
              <a:t>Speakers for Schools </a:t>
            </a:r>
            <a:r>
              <a:rPr lang="en-GB" sz="1600" b="0" i="0" dirty="0">
                <a:effectLst/>
                <a:latin typeface="Century Gothic" panose="020B0502020202020204" pitchFamily="34" charset="0"/>
              </a:rPr>
              <a:t>was founded in 2010 by ITV’s Political Editor Robert </a:t>
            </a:r>
            <a:r>
              <a:rPr lang="en-GB" sz="1600" b="0" i="0" dirty="0" err="1">
                <a:effectLst/>
                <a:latin typeface="Century Gothic" panose="020B0502020202020204" pitchFamily="34" charset="0"/>
              </a:rPr>
              <a:t>Peston</a:t>
            </a:r>
            <a:r>
              <a:rPr lang="en-GB" sz="1600" b="0" i="0" dirty="0">
                <a:effectLst/>
                <a:latin typeface="Century Gothic" panose="020B0502020202020204" pitchFamily="34" charset="0"/>
              </a:rPr>
              <a:t> and supported by the Law Family Charitable Foundation with a mission to help level the playing field for young people of all backgrounds.</a:t>
            </a:r>
            <a:endParaRPr lang="en-GB" sz="1600" dirty="0">
              <a:latin typeface="Century Gothic" panose="020B0502020202020204" pitchFamily="34" charset="0"/>
            </a:endParaRPr>
          </a:p>
        </p:txBody>
      </p:sp>
    </p:spTree>
    <p:extLst>
      <p:ext uri="{BB962C8B-B14F-4D97-AF65-F5344CB8AC3E}">
        <p14:creationId xmlns:p14="http://schemas.microsoft.com/office/powerpoint/2010/main" val="416183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B6E98D1-4B2A-4864-B1D8-557290E4D5D9}"/>
              </a:ext>
            </a:extLst>
          </p:cNvPr>
          <p:cNvSpPr txBox="1"/>
          <p:nvPr/>
        </p:nvSpPr>
        <p:spPr>
          <a:xfrm>
            <a:off x="2528888" y="4881645"/>
            <a:ext cx="9269584" cy="830997"/>
          </a:xfrm>
          <a:prstGeom prst="rect">
            <a:avLst/>
          </a:prstGeom>
          <a:noFill/>
        </p:spPr>
        <p:txBody>
          <a:bodyPr wrap="square" rtlCol="0">
            <a:spAutoFit/>
          </a:bodyPr>
          <a:lstStyle/>
          <a:p>
            <a:r>
              <a:rPr lang="en-GB" sz="1600" b="1" i="0" dirty="0">
                <a:effectLst/>
                <a:latin typeface="Century Gothic" panose="020B0502020202020204" pitchFamily="34" charset="0"/>
              </a:rPr>
              <a:t>The Register </a:t>
            </a:r>
            <a:r>
              <a:rPr lang="en-GB" sz="1600" i="0" dirty="0">
                <a:effectLst/>
                <a:latin typeface="Century Gothic" panose="020B0502020202020204" pitchFamily="34" charset="0"/>
              </a:rPr>
              <a:t>is the single national directory of professionally qualified careers practitioners working across schools, colleges and universities, as well as public sector and private practitioners for adults.</a:t>
            </a:r>
          </a:p>
        </p:txBody>
      </p:sp>
      <p:sp>
        <p:nvSpPr>
          <p:cNvPr id="15" name="TextBox 14">
            <a:extLst>
              <a:ext uri="{FF2B5EF4-FFF2-40B4-BE49-F238E27FC236}">
                <a16:creationId xmlns:a16="http://schemas.microsoft.com/office/drawing/2014/main" id="{392C0DB4-25ED-45B3-8DB3-5F7BBD0A7396}"/>
              </a:ext>
            </a:extLst>
          </p:cNvPr>
          <p:cNvSpPr txBox="1"/>
          <p:nvPr/>
        </p:nvSpPr>
        <p:spPr>
          <a:xfrm>
            <a:off x="2696420" y="1145359"/>
            <a:ext cx="9102052" cy="602876"/>
          </a:xfrm>
          <a:prstGeom prst="rect">
            <a:avLst/>
          </a:prstGeom>
          <a:noFill/>
        </p:spPr>
        <p:txBody>
          <a:bodyPr wrap="square" rtlCol="0">
            <a:spAutoFit/>
          </a:bodyPr>
          <a:lstStyle/>
          <a:p>
            <a:r>
              <a:rPr lang="en-GB" sz="1600" b="1" i="0" dirty="0">
                <a:effectLst/>
                <a:latin typeface="Century Gothic" panose="020B0502020202020204" pitchFamily="34" charset="0"/>
              </a:rPr>
              <a:t>Start</a:t>
            </a:r>
            <a:r>
              <a:rPr lang="en-GB" sz="1600" b="0" i="0" dirty="0">
                <a:effectLst/>
                <a:latin typeface="Century Gothic" panose="020B0502020202020204" pitchFamily="34" charset="0"/>
              </a:rPr>
              <a:t> is a digital careers platform with the information, advice and tools your learners need to grow in confidence and prepare for their future.</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DC0C6E8B-4401-48ED-8ED6-DFB6D0AC0ADC}"/>
              </a:ext>
            </a:extLst>
          </p:cNvPr>
          <p:cNvSpPr txBox="1"/>
          <p:nvPr/>
        </p:nvSpPr>
        <p:spPr>
          <a:xfrm>
            <a:off x="395289" y="2089022"/>
            <a:ext cx="9406437" cy="584775"/>
          </a:xfrm>
          <a:prstGeom prst="rect">
            <a:avLst/>
          </a:prstGeom>
          <a:noFill/>
        </p:spPr>
        <p:txBody>
          <a:bodyPr wrap="square" rtlCol="0">
            <a:spAutoFit/>
          </a:bodyPr>
          <a:lstStyle/>
          <a:p>
            <a:r>
              <a:rPr lang="en-GB" sz="1600" b="1" i="0" dirty="0">
                <a:effectLst/>
                <a:latin typeface="Century Gothic" panose="020B0502020202020204" pitchFamily="34" charset="0"/>
              </a:rPr>
              <a:t>Success at School </a:t>
            </a:r>
            <a:r>
              <a:rPr lang="en-GB" sz="1600" b="0" i="0" dirty="0">
                <a:effectLst/>
                <a:latin typeface="Century Gothic" panose="020B0502020202020204" pitchFamily="34" charset="0"/>
              </a:rPr>
              <a:t>is the place for young people to explore careers, get the lowdown on top employers, and search for the latest jobs, courses and advice.</a:t>
            </a:r>
            <a:endParaRPr lang="en-GB" sz="1600" dirty="0">
              <a:latin typeface="Century Gothic" panose="020B0502020202020204" pitchFamily="34" charset="0"/>
            </a:endParaRPr>
          </a:p>
        </p:txBody>
      </p:sp>
      <p:pic>
        <p:nvPicPr>
          <p:cNvPr id="27" name="Picture 8" descr="Start">
            <a:hlinkClick r:id="rId3"/>
            <a:extLst>
              <a:ext uri="{FF2B5EF4-FFF2-40B4-BE49-F238E27FC236}">
                <a16:creationId xmlns:a16="http://schemas.microsoft.com/office/drawing/2014/main" id="{D2FB46A1-0E0D-4F95-999C-3AC0A778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02847"/>
            <a:ext cx="2133600" cy="794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0" descr="Success at School - Choose your next steps">
            <a:hlinkClick r:id="rId5"/>
            <a:extLst>
              <a:ext uri="{FF2B5EF4-FFF2-40B4-BE49-F238E27FC236}">
                <a16:creationId xmlns:a16="http://schemas.microsoft.com/office/drawing/2014/main" id="{E1AFEA82-DC1B-4D5E-8B60-B1217C4BD1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64" r="21226"/>
          <a:stretch/>
        </p:blipFill>
        <p:spPr bwMode="auto">
          <a:xfrm>
            <a:off x="10010274" y="1677621"/>
            <a:ext cx="1786437" cy="11241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05A0024-A8C3-4648-9D6D-211CB259C802}"/>
              </a:ext>
            </a:extLst>
          </p:cNvPr>
          <p:cNvSpPr txBox="1"/>
          <p:nvPr/>
        </p:nvSpPr>
        <p:spPr>
          <a:xfrm>
            <a:off x="2696420" y="2979300"/>
            <a:ext cx="9102052" cy="830997"/>
          </a:xfrm>
          <a:prstGeom prst="rect">
            <a:avLst/>
          </a:prstGeom>
          <a:noFill/>
        </p:spPr>
        <p:txBody>
          <a:bodyPr wrap="square" rtlCol="0">
            <a:spAutoFit/>
          </a:bodyPr>
          <a:lstStyle/>
          <a:p>
            <a:r>
              <a:rPr lang="en-GB" sz="1600" b="1" i="0" dirty="0">
                <a:effectLst/>
                <a:latin typeface="Century Gothic" panose="020B0502020202020204" pitchFamily="34" charset="0"/>
              </a:rPr>
              <a:t>Sunderland Engineering Training Association (Seta) </a:t>
            </a:r>
            <a:r>
              <a:rPr lang="en-GB" sz="1600" b="0" i="0" dirty="0">
                <a:effectLst/>
                <a:latin typeface="Century Gothic" panose="020B0502020202020204" pitchFamily="34" charset="0"/>
              </a:rPr>
              <a:t>is a not-for-profit Group Training Association which delivers apprenticeships and both standard and bespoke commercial training courses.</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9102CA66-E8F9-4BE5-8D9B-2DCE2A9E8E35}"/>
              </a:ext>
            </a:extLst>
          </p:cNvPr>
          <p:cNvSpPr txBox="1"/>
          <p:nvPr/>
        </p:nvSpPr>
        <p:spPr>
          <a:xfrm>
            <a:off x="395287" y="4101485"/>
            <a:ext cx="9256267" cy="584775"/>
          </a:xfrm>
          <a:prstGeom prst="rect">
            <a:avLst/>
          </a:prstGeom>
          <a:noFill/>
        </p:spPr>
        <p:txBody>
          <a:bodyPr wrap="square" rtlCol="0">
            <a:spAutoFit/>
          </a:bodyPr>
          <a:lstStyle/>
          <a:p>
            <a:r>
              <a:rPr lang="en-GB" sz="1600" b="1" i="0" dirty="0">
                <a:effectLst/>
                <a:latin typeface="Century Gothic" panose="020B0502020202020204" pitchFamily="34" charset="0"/>
              </a:rPr>
              <a:t>Team Programme </a:t>
            </a:r>
            <a:r>
              <a:rPr lang="en-GB" sz="1600" b="0" i="0" dirty="0">
                <a:effectLst/>
                <a:latin typeface="Century Gothic" panose="020B0502020202020204" pitchFamily="34" charset="0"/>
              </a:rPr>
              <a:t>is an enterprise journey for learners who have mild to moderate learning difficulties.</a:t>
            </a:r>
            <a:endParaRPr lang="en-GB" sz="1600" dirty="0">
              <a:latin typeface="Century Gothic" panose="020B0502020202020204" pitchFamily="34" charset="0"/>
            </a:endParaRPr>
          </a:p>
        </p:txBody>
      </p:sp>
      <p:pic>
        <p:nvPicPr>
          <p:cNvPr id="32" name="Picture 2" descr="Sunderland Engineering Training Association">
            <a:hlinkClick r:id="rId7"/>
            <a:extLst>
              <a:ext uri="{FF2B5EF4-FFF2-40B4-BE49-F238E27FC236}">
                <a16:creationId xmlns:a16="http://schemas.microsoft.com/office/drawing/2014/main" id="{DF54EA8A-D761-427A-A186-668D05F49F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9" y="2965082"/>
            <a:ext cx="2133599" cy="83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6" descr="UK Register of Career Development Professionals">
            <a:hlinkClick r:id="rId9"/>
            <a:extLst>
              <a:ext uri="{FF2B5EF4-FFF2-40B4-BE49-F238E27FC236}">
                <a16:creationId xmlns:a16="http://schemas.microsoft.com/office/drawing/2014/main" id="{25455A7B-2E51-41F7-B033-BC310BE52E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47" y="4799979"/>
            <a:ext cx="1689682" cy="892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764C0C7A-0BA5-4029-BEA1-6151CDD71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Shape 114">
            <a:extLst>
              <a:ext uri="{FF2B5EF4-FFF2-40B4-BE49-F238E27FC236}">
                <a16:creationId xmlns:a16="http://schemas.microsoft.com/office/drawing/2014/main" id="{7F9070E2-2932-4BFF-87C0-AAF7B06F33DD}"/>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 name="Picture 12" descr="New Career Development Framework">
            <a:extLst>
              <a:ext uri="{FF2B5EF4-FFF2-40B4-BE49-F238E27FC236}">
                <a16:creationId xmlns:a16="http://schemas.microsoft.com/office/drawing/2014/main" id="{6C57B7F2-3C5B-4C04-AB27-7B308CD2E5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Princes Trust Team Programme – The Bowthorpe News">
            <a:extLst>
              <a:ext uri="{FF2B5EF4-FFF2-40B4-BE49-F238E27FC236}">
                <a16:creationId xmlns:a16="http://schemas.microsoft.com/office/drawing/2014/main" id="{16B4CDB1-0D02-4446-B583-F8FBE74737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34570" y="3902107"/>
            <a:ext cx="2518208" cy="7324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5707520-B0DD-4751-B227-E8364C5DD1D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TextBox 18">
            <a:extLst>
              <a:ext uri="{FF2B5EF4-FFF2-40B4-BE49-F238E27FC236}">
                <a16:creationId xmlns:a16="http://schemas.microsoft.com/office/drawing/2014/main" id="{2411ACF6-7378-48E7-B926-5452C71A38D8}"/>
              </a:ext>
            </a:extLst>
          </p:cNvPr>
          <p:cNvSpPr txBox="1"/>
          <p:nvPr/>
        </p:nvSpPr>
        <p:spPr>
          <a:xfrm>
            <a:off x="5856514" y="166000"/>
            <a:ext cx="5848046" cy="584775"/>
          </a:xfrm>
          <a:prstGeom prst="rect">
            <a:avLst/>
          </a:prstGeom>
          <a:noFill/>
        </p:spPr>
        <p:txBody>
          <a:bodyPr wrap="square" rtlCol="0">
            <a:spAutoFit/>
          </a:bodyPr>
          <a:lstStyle/>
          <a:p>
            <a:r>
              <a:rPr lang="en-GB" sz="1600" i="1" u="sng" dirty="0">
                <a:latin typeface="Century Gothic" panose="020B0502020202020204" pitchFamily="34" charset="0"/>
              </a:rPr>
              <a:t>Please Note</a:t>
            </a:r>
            <a:r>
              <a:rPr lang="en-GB" sz="1600" i="1" dirty="0">
                <a:latin typeface="Century Gothic" panose="020B0502020202020204" pitchFamily="34" charset="0"/>
              </a:rPr>
              <a:t>: The lesson can be split into two parts if time is short. Part 1: slides 1-9, Part 2: slides 10-18.</a:t>
            </a:r>
          </a:p>
        </p:txBody>
      </p:sp>
      <p:sp>
        <p:nvSpPr>
          <p:cNvPr id="20" name="Google Shape;35;p2">
            <a:extLst>
              <a:ext uri="{FF2B5EF4-FFF2-40B4-BE49-F238E27FC236}">
                <a16:creationId xmlns:a16="http://schemas.microsoft.com/office/drawing/2014/main" id="{DC8AE2E8-A575-4566-8C9B-2DC6A508ED55}"/>
              </a:ext>
            </a:extLst>
          </p:cNvPr>
          <p:cNvSpPr txBox="1"/>
          <p:nvPr/>
        </p:nvSpPr>
        <p:spPr>
          <a:xfrm>
            <a:off x="231132" y="29067"/>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200" b="1" dirty="0">
                <a:latin typeface="Century Gothic" panose="020B0502020202020204" pitchFamily="34" charset="0"/>
                <a:ea typeface="Arial"/>
                <a:cs typeface="Arial"/>
                <a:sym typeface="Arial"/>
              </a:rPr>
              <a:t>KS5</a:t>
            </a:r>
            <a:r>
              <a:rPr lang="en-GB" sz="2200" b="1" dirty="0">
                <a:solidFill>
                  <a:schemeClr val="tx1"/>
                </a:solidFill>
                <a:latin typeface="Century Gothic" panose="020B0502020202020204" pitchFamily="34" charset="0"/>
                <a:ea typeface="Arial"/>
                <a:cs typeface="Arial"/>
                <a:sym typeface="Arial"/>
              </a:rPr>
              <a:t> Lesson Plan</a:t>
            </a:r>
            <a:endParaRPr sz="22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200" dirty="0">
                <a:solidFill>
                  <a:schemeClr val="tx1"/>
                </a:solidFill>
                <a:latin typeface="Century Gothic" panose="020B0502020202020204" pitchFamily="34" charset="0"/>
                <a:ea typeface="Arial"/>
                <a:cs typeface="Arial"/>
                <a:sym typeface="Arial"/>
              </a:rPr>
              <a:t>Lesson Duration</a:t>
            </a:r>
            <a:r>
              <a:rPr lang="en-GB" sz="2200">
                <a:solidFill>
                  <a:schemeClr val="tx1"/>
                </a:solidFill>
                <a:latin typeface="Century Gothic" panose="020B0502020202020204" pitchFamily="34" charset="0"/>
                <a:ea typeface="Arial"/>
                <a:cs typeface="Arial"/>
                <a:sym typeface="Arial"/>
              </a:rPr>
              <a:t>: 35-50 </a:t>
            </a:r>
            <a:r>
              <a:rPr lang="en-GB" sz="2200" dirty="0">
                <a:solidFill>
                  <a:schemeClr val="tx1"/>
                </a:solidFill>
                <a:latin typeface="Century Gothic" panose="020B0502020202020204" pitchFamily="34" charset="0"/>
                <a:ea typeface="Arial"/>
                <a:cs typeface="Arial"/>
                <a:sym typeface="Arial"/>
              </a:rPr>
              <a:t>minutes</a:t>
            </a:r>
            <a:endParaRPr sz="2200" dirty="0">
              <a:solidFill>
                <a:schemeClr val="tx1"/>
              </a:solidFill>
              <a:latin typeface="Century Gothic" panose="020B0502020202020204" pitchFamily="34" charset="0"/>
            </a:endParaRPr>
          </a:p>
        </p:txBody>
      </p:sp>
      <p:graphicFrame>
        <p:nvGraphicFramePr>
          <p:cNvPr id="22" name="Google Shape;30;p2">
            <a:extLst>
              <a:ext uri="{FF2B5EF4-FFF2-40B4-BE49-F238E27FC236}">
                <a16:creationId xmlns:a16="http://schemas.microsoft.com/office/drawing/2014/main" id="{D2F695DE-45CC-4429-8AFB-70FCD09DFBE5}"/>
              </a:ext>
            </a:extLst>
          </p:cNvPr>
          <p:cNvGraphicFramePr/>
          <p:nvPr>
            <p:extLst>
              <p:ext uri="{D42A27DB-BD31-4B8C-83A1-F6EECF244321}">
                <p14:modId xmlns:p14="http://schemas.microsoft.com/office/powerpoint/2010/main" val="2838335039"/>
              </p:ext>
            </p:extLst>
          </p:nvPr>
        </p:nvGraphicFramePr>
        <p:xfrm>
          <a:off x="231133" y="843060"/>
          <a:ext cx="11635323" cy="5026270"/>
        </p:xfrm>
        <a:graphic>
          <a:graphicData uri="http://schemas.openxmlformats.org/drawingml/2006/table">
            <a:tbl>
              <a:tblPr bandRow="1">
                <a:noFill/>
              </a:tblPr>
              <a:tblGrid>
                <a:gridCol w="642455">
                  <a:extLst>
                    <a:ext uri="{9D8B030D-6E8A-4147-A177-3AD203B41FA5}">
                      <a16:colId xmlns:a16="http://schemas.microsoft.com/office/drawing/2014/main" val="20000"/>
                    </a:ext>
                  </a:extLst>
                </a:gridCol>
                <a:gridCol w="2492610">
                  <a:extLst>
                    <a:ext uri="{9D8B030D-6E8A-4147-A177-3AD203B41FA5}">
                      <a16:colId xmlns:a16="http://schemas.microsoft.com/office/drawing/2014/main" val="20001"/>
                    </a:ext>
                  </a:extLst>
                </a:gridCol>
                <a:gridCol w="813916">
                  <a:extLst>
                    <a:ext uri="{9D8B030D-6E8A-4147-A177-3AD203B41FA5}">
                      <a16:colId xmlns:a16="http://schemas.microsoft.com/office/drawing/2014/main" val="20002"/>
                    </a:ext>
                  </a:extLst>
                </a:gridCol>
                <a:gridCol w="7042106">
                  <a:extLst>
                    <a:ext uri="{9D8B030D-6E8A-4147-A177-3AD203B41FA5}">
                      <a16:colId xmlns:a16="http://schemas.microsoft.com/office/drawing/2014/main" val="20003"/>
                    </a:ext>
                  </a:extLst>
                </a:gridCol>
                <a:gridCol w="644236">
                  <a:extLst>
                    <a:ext uri="{9D8B030D-6E8A-4147-A177-3AD203B41FA5}">
                      <a16:colId xmlns:a16="http://schemas.microsoft.com/office/drawing/2014/main" val="201755333"/>
                    </a:ext>
                  </a:extLst>
                </a:gridCol>
              </a:tblGrid>
              <a:tr h="218511">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1F2C70"/>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CDI</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extLst>
                  <a:ext uri="{0D108BD9-81ED-4DB2-BD59-A6C34878D82A}">
                    <a16:rowId xmlns:a16="http://schemas.microsoft.com/office/drawing/2014/main" val="10000"/>
                  </a:ext>
                </a:extLst>
              </a:tr>
              <a:tr h="295856">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Class</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look at the learning objectives and keywords for the lesson. </a:t>
                      </a:r>
                      <a:endParaRPr lang="en-GB"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N/A</a:t>
                      </a:r>
                      <a:endParaRPr sz="1200" b="1"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1"/>
                  </a:ext>
                </a:extLst>
              </a:tr>
              <a:tr h="295856">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4-6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50300" marB="50300" anchor="ctr">
                    <a:solidFill>
                      <a:srgbClr val="1DD9FF"/>
                    </a:solidFill>
                  </a:tcPr>
                </a:tc>
                <a:extLst>
                  <a:ext uri="{0D108BD9-81ED-4DB2-BD59-A6C34878D82A}">
                    <a16:rowId xmlns:a16="http://schemas.microsoft.com/office/drawing/2014/main" val="10002"/>
                  </a:ext>
                </a:extLst>
              </a:tr>
              <a:tr h="295856">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3-5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What is the LMI in the North East?</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B9EDFF"/>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Learners discuss what opportunities, employers and sectors they are aware of in the North East and the potential work these sectors entail. </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spcBef>
                          <a:spcPts val="0"/>
                        </a:spcBef>
                        <a:spcAft>
                          <a:spcPts val="0"/>
                        </a:spcAft>
                        <a:buNone/>
                      </a:pPr>
                      <a:endParaRPr sz="1200" b="0"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3"/>
                  </a:ext>
                </a:extLst>
              </a:tr>
              <a:tr h="348054">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5-6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North East opportunities in Advanced Manufacturing</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discover more about opportunities in Advanced Manufacturing, watching a film and reflecting on careers that might interest them. </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4"/>
                  </a:ext>
                </a:extLst>
              </a:tr>
              <a:tr h="290052">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4-5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Could you be an entrepreneur?</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watch a film from Jonathan Gruber (</a:t>
                      </a:r>
                      <a:r>
                        <a:rPr lang="en-GB" sz="1200" b="0">
                          <a:solidFill>
                            <a:schemeClr val="dk1"/>
                          </a:solidFill>
                          <a:latin typeface="Century Gothic" panose="020B0502020202020204" pitchFamily="34" charset="0"/>
                          <a:ea typeface="Arial"/>
                          <a:cs typeface="Arial"/>
                          <a:sym typeface="Arial"/>
                        </a:rPr>
                        <a:t>an entrepreneur) and </a:t>
                      </a:r>
                      <a:r>
                        <a:rPr lang="en-GB" sz="1200" b="0" dirty="0">
                          <a:solidFill>
                            <a:schemeClr val="dk1"/>
                          </a:solidFill>
                          <a:latin typeface="Century Gothic" panose="020B0502020202020204" pitchFamily="34" charset="0"/>
                          <a:ea typeface="Arial"/>
                          <a:cs typeface="Arial"/>
                          <a:sym typeface="Arial"/>
                        </a:rPr>
                        <a:t>then discuss their entrepreneurial spirit and consider the perks of working for yourself. As a challenge, can they come up with some negatives too?</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10005"/>
                  </a:ext>
                </a:extLst>
              </a:tr>
              <a:tr h="290052">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4-5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5. Helping you along</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Learners discuss how to find help and support for their careers, including getting feedback on their applications and personal statements.  </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92117671"/>
                  </a:ext>
                </a:extLst>
              </a:tr>
              <a:tr h="290052">
                <a:tc>
                  <a:txBody>
                    <a:bodyPr/>
                    <a:lstStyle/>
                    <a:p>
                      <a:pPr marL="0" marR="0" lvl="0" indent="0" algn="ctr" rtl="0">
                        <a:spcBef>
                          <a:spcPts val="0"/>
                        </a:spcBef>
                        <a:spcAft>
                          <a:spcPts val="0"/>
                        </a:spcAft>
                        <a:buNone/>
                      </a:pPr>
                      <a:r>
                        <a:rPr lang="en-GB" sz="1200" b="1" dirty="0">
                          <a:latin typeface="Century Gothic" panose="020B0502020202020204" pitchFamily="34" charset="0"/>
                        </a:rPr>
                        <a:t>6-7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Future choices</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Individual</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consider what they know about apprenticeships and review what is on offer, before deciding on the positives and negatives. They then learn more about further education.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714360462"/>
                  </a:ext>
                </a:extLst>
              </a:tr>
              <a:tr h="290052">
                <a:tc>
                  <a:txBody>
                    <a:bodyPr/>
                    <a:lstStyle/>
                    <a:p>
                      <a:pPr marL="0" marR="0" lvl="0" indent="0" algn="ctr" rtl="0">
                        <a:spcBef>
                          <a:spcPts val="0"/>
                        </a:spcBef>
                        <a:spcAft>
                          <a:spcPts val="0"/>
                        </a:spcAft>
                        <a:buNone/>
                      </a:pPr>
                      <a:r>
                        <a:rPr lang="en-GB" sz="1200" b="1" dirty="0">
                          <a:latin typeface="Century Gothic" panose="020B0502020202020204" pitchFamily="34" charset="0"/>
                        </a:rPr>
                        <a:t>3-5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7. Planning your future: Priorities &amp; target-setting</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Individual</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Learners reflect on what they have learned in the session and whether or not they have a better idea of where they are going with their careers. They consider what else might help.</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6"/>
                  </a:ext>
                </a:extLst>
              </a:tr>
              <a:tr h="290052">
                <a:tc>
                  <a:txBody>
                    <a:bodyPr/>
                    <a:lstStyle/>
                    <a:p>
                      <a:pPr marL="0" marR="0" lvl="0" indent="0" algn="ctr" rtl="0">
                        <a:spcBef>
                          <a:spcPts val="0"/>
                        </a:spcBef>
                        <a:spcAft>
                          <a:spcPts val="0"/>
                        </a:spcAft>
                        <a:buNone/>
                      </a:pPr>
                      <a:r>
                        <a:rPr lang="en-GB" sz="1200" b="1" dirty="0">
                          <a:latin typeface="Century Gothic" panose="020B0502020202020204" pitchFamily="34" charset="0"/>
                        </a:rPr>
                        <a:t>5-7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8. Can you balance your life and work?</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Individual</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Learners discuss the importance of balance in their lives, particularly when it comes to home and work. They consider things they or others could do to enhance their health.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86295052"/>
                  </a:ext>
                </a:extLst>
              </a:tr>
              <a:tr h="290052">
                <a:tc>
                  <a:txBody>
                    <a:bodyPr/>
                    <a:lstStyle/>
                    <a:p>
                      <a:pPr marL="0" marR="0" lvl="0" indent="0" algn="ctr" rtl="0">
                        <a:spcBef>
                          <a:spcPts val="0"/>
                        </a:spcBef>
                        <a:spcAft>
                          <a:spcPts val="0"/>
                        </a:spcAft>
                        <a:buNone/>
                      </a:pPr>
                      <a:r>
                        <a:rPr lang="en-GB" sz="1200" b="1" dirty="0">
                          <a:latin typeface="Century Gothic" panose="020B0502020202020204" pitchFamily="34" charset="0"/>
                        </a:rPr>
                        <a:t>2+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9. Recognising learning pathways</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have the opportunity to explore other sources of help and support.  </a:t>
                      </a: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4246891511"/>
                  </a:ext>
                </a:extLst>
              </a:tr>
            </a:tbl>
          </a:graphicData>
        </a:graphic>
      </p:graphicFrame>
      <p:pic>
        <p:nvPicPr>
          <p:cNvPr id="15" name="Picture 2" descr="New Career Development Framework">
            <a:extLst>
              <a:ext uri="{FF2B5EF4-FFF2-40B4-BE49-F238E27FC236}">
                <a16:creationId xmlns:a16="http://schemas.microsoft.com/office/drawing/2014/main" id="{E1AE7DB1-2BF3-4EF5-8680-6ECD4019D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8358" y="3998430"/>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82AFEA16-A670-473D-9551-FF85D7AB5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8358" y="1697245"/>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6" descr="New Career Development Framework">
            <a:extLst>
              <a:ext uri="{FF2B5EF4-FFF2-40B4-BE49-F238E27FC236}">
                <a16:creationId xmlns:a16="http://schemas.microsoft.com/office/drawing/2014/main" id="{9DCAAAA6-4806-4708-AA8C-06EA9FE7DD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1358358" y="3538193"/>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10" descr="New Career Development Framework">
            <a:extLst>
              <a:ext uri="{FF2B5EF4-FFF2-40B4-BE49-F238E27FC236}">
                <a16:creationId xmlns:a16="http://schemas.microsoft.com/office/drawing/2014/main" id="{97F24BBC-1F39-4E83-B7C0-A81F879576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8358" y="3088004"/>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12" descr="New Career Development Framework">
            <a:extLst>
              <a:ext uri="{FF2B5EF4-FFF2-40B4-BE49-F238E27FC236}">
                <a16:creationId xmlns:a16="http://schemas.microsoft.com/office/drawing/2014/main" id="{CD1189D1-5952-4DD9-A42D-9DEB89C2E0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8358" y="2167530"/>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 name="Picture 4" descr="New Career Development Framework">
            <a:extLst>
              <a:ext uri="{FF2B5EF4-FFF2-40B4-BE49-F238E27FC236}">
                <a16:creationId xmlns:a16="http://schemas.microsoft.com/office/drawing/2014/main" id="{AD333960-139B-4775-A7B8-3BA55A86C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8358" y="2627767"/>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8" descr="New Career Development Framework">
            <a:extLst>
              <a:ext uri="{FF2B5EF4-FFF2-40B4-BE49-F238E27FC236}">
                <a16:creationId xmlns:a16="http://schemas.microsoft.com/office/drawing/2014/main" id="{015DD0A7-E9D2-4E0D-AF7B-5A491F9421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8358" y="4916816"/>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 name="Picture 2" descr="New Career Development Framework">
            <a:extLst>
              <a:ext uri="{FF2B5EF4-FFF2-40B4-BE49-F238E27FC236}">
                <a16:creationId xmlns:a16="http://schemas.microsoft.com/office/drawing/2014/main" id="{08C30014-AF46-49DF-B132-D25BDB1A8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8358" y="4452599"/>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4" name="Picture 12" descr="New Career Development Framework">
            <a:extLst>
              <a:ext uri="{FF2B5EF4-FFF2-40B4-BE49-F238E27FC236}">
                <a16:creationId xmlns:a16="http://schemas.microsoft.com/office/drawing/2014/main" id="{8CD25494-361E-4E36-8262-FD7501FF08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8358" y="5366940"/>
            <a:ext cx="378000" cy="3780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588064" y="3176539"/>
            <a:ext cx="6438377" cy="57498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2</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588064" y="2330225"/>
            <a:ext cx="6438377" cy="57498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1</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588064" y="4022852"/>
            <a:ext cx="6438377" cy="57498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3</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8063" y="1094276"/>
            <a:ext cx="11010380" cy="77278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Activity type &amp; timing </a:t>
            </a:r>
          </a:p>
          <a:p>
            <a:pPr algn="ctr"/>
            <a:r>
              <a:rPr lang="en-GB" sz="1600" dirty="0">
                <a:solidFill>
                  <a:schemeClr val="tx1"/>
                </a:solidFill>
                <a:latin typeface="Century Gothic" panose="020B0502020202020204" pitchFamily="34" charset="0"/>
                <a:cs typeface="Arial" panose="020B0604020202020204" pitchFamily="34" charset="0"/>
              </a:rPr>
              <a:t>Activity description</a:t>
            </a:r>
          </a:p>
        </p:txBody>
      </p:sp>
      <p:sp>
        <p:nvSpPr>
          <p:cNvPr id="24" name="Rectangle: Rounded Corners 23">
            <a:extLst>
              <a:ext uri="{FF2B5EF4-FFF2-40B4-BE49-F238E27FC236}">
                <a16:creationId xmlns:a16="http://schemas.microsoft.com/office/drawing/2014/main" id="{0A7A08A5-1823-441A-8D6C-B3C789AEB3C0}"/>
              </a:ext>
            </a:extLst>
          </p:cNvPr>
          <p:cNvSpPr/>
          <p:nvPr/>
        </p:nvSpPr>
        <p:spPr>
          <a:xfrm>
            <a:off x="6082380" y="4981550"/>
            <a:ext cx="5516063" cy="697684"/>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of key vocabulary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C2508A-3D7A-4A7B-93F1-CB58E3354BB6}"/>
              </a:ext>
            </a:extLst>
          </p:cNvPr>
          <p:cNvSpPr/>
          <p:nvPr/>
        </p:nvSpPr>
        <p:spPr>
          <a:xfrm>
            <a:off x="588063" y="4986174"/>
            <a:ext cx="5385201" cy="69768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activity or prompt question</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6" name="TextBox 13">
            <a:extLst>
              <a:ext uri="{FF2B5EF4-FFF2-40B4-BE49-F238E27FC236}">
                <a16:creationId xmlns:a16="http://schemas.microsoft.com/office/drawing/2014/main" id="{B468C5FB-FB46-46D5-B4DF-845276B5C0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Shape 114">
            <a:extLst>
              <a:ext uri="{FF2B5EF4-FFF2-40B4-BE49-F238E27FC236}">
                <a16:creationId xmlns:a16="http://schemas.microsoft.com/office/drawing/2014/main" id="{7B704A4E-3CBA-452A-84D8-329EAC55FE03}"/>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 to text boxes</a:t>
            </a:r>
          </a:p>
        </p:txBody>
      </p:sp>
      <p:sp>
        <p:nvSpPr>
          <p:cNvPr id="2" name="Rectangle 1">
            <a:extLst>
              <a:ext uri="{FF2B5EF4-FFF2-40B4-BE49-F238E27FC236}">
                <a16:creationId xmlns:a16="http://schemas.microsoft.com/office/drawing/2014/main" id="{337AD443-F115-4AF1-B57C-489F6798D23A}"/>
              </a:ext>
            </a:extLst>
          </p:cNvPr>
          <p:cNvSpPr/>
          <p:nvPr/>
        </p:nvSpPr>
        <p:spPr>
          <a:xfrm>
            <a:off x="7299158" y="2328457"/>
            <a:ext cx="4026568" cy="22693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ED31CC0-4494-4D4F-95E7-BD3DC96606AD}"/>
              </a:ext>
            </a:extLst>
          </p:cNvPr>
          <p:cNvSpPr/>
          <p:nvPr/>
        </p:nvSpPr>
        <p:spPr>
          <a:xfrm>
            <a:off x="10473472" y="2097992"/>
            <a:ext cx="1124971" cy="80721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timing &amp; link</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30" name="Picture 4" descr="New Career Development Framework">
            <a:extLst>
              <a:ext uri="{FF2B5EF4-FFF2-40B4-BE49-F238E27FC236}">
                <a16:creationId xmlns:a16="http://schemas.microsoft.com/office/drawing/2014/main" id="{3009605E-76EF-4FAC-908D-CD6742C5F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9F034-4DAE-46B8-A9D2-3B3E3DF5079F}"/>
              </a:ext>
            </a:extLst>
          </p:cNvPr>
          <p:cNvSpPr txBox="1"/>
          <p:nvPr/>
        </p:nvSpPr>
        <p:spPr>
          <a:xfrm>
            <a:off x="9740036" y="318787"/>
            <a:ext cx="1585690" cy="276999"/>
          </a:xfrm>
          <a:prstGeom prst="rect">
            <a:avLst/>
          </a:prstGeom>
          <a:noFill/>
        </p:spPr>
        <p:txBody>
          <a:bodyPr wrap="none" rtlCol="0">
            <a:spAutoFit/>
          </a:bodyPr>
          <a:lstStyle/>
          <a:p>
            <a:r>
              <a:rPr lang="en-GB" sz="1200" dirty="0">
                <a:latin typeface="Century Gothic" panose="020B0502020202020204" pitchFamily="34" charset="0"/>
              </a:rPr>
              <a:t>CDI objective logo</a:t>
            </a:r>
          </a:p>
        </p:txBody>
      </p:sp>
    </p:spTree>
    <p:extLst>
      <p:ext uri="{BB962C8B-B14F-4D97-AF65-F5344CB8AC3E}">
        <p14:creationId xmlns:p14="http://schemas.microsoft.com/office/powerpoint/2010/main" val="4613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ED22-54A8-4A11-AEDE-96D6D5A58311}"/>
              </a:ext>
            </a:extLst>
          </p:cNvPr>
          <p:cNvSpPr txBox="1"/>
          <p:nvPr/>
        </p:nvSpPr>
        <p:spPr>
          <a:xfrm>
            <a:off x="571122" y="772040"/>
            <a:ext cx="11049755" cy="5078313"/>
          </a:xfrm>
          <a:prstGeom prst="rect">
            <a:avLst/>
          </a:prstGeom>
          <a:noFill/>
        </p:spPr>
        <p:txBody>
          <a:bodyPr wrap="square" rtlCol="0" anchor="ctr">
            <a:spAutoFit/>
          </a:bodyPr>
          <a:lstStyle/>
          <a:p>
            <a:r>
              <a:rPr lang="en-GB" dirty="0">
                <a:latin typeface="Century Gothic" panose="020B0502020202020204" pitchFamily="34" charset="0"/>
              </a:rPr>
              <a:t>The following lesson has been prepared for minimum teacher preparation time. Each slide has information and a discussion or activity for learners.</a:t>
            </a:r>
          </a:p>
          <a:p>
            <a:endParaRPr lang="en-GB" dirty="0">
              <a:latin typeface="Century Gothic" panose="020B0502020202020204" pitchFamily="34" charset="0"/>
            </a:endParaRPr>
          </a:p>
          <a:p>
            <a:r>
              <a:rPr lang="en-GB" dirty="0">
                <a:latin typeface="Century Gothic" panose="020B0502020202020204" pitchFamily="34" charset="0"/>
              </a:rPr>
              <a:t>The objectives are identified with the CDI Framework logo          and are listed at the beginning of each lesson.</a:t>
            </a:r>
          </a:p>
          <a:p>
            <a:endParaRPr lang="en-GB" dirty="0">
              <a:latin typeface="Century Gothic" panose="020B0502020202020204" pitchFamily="34" charset="0"/>
            </a:endParaRPr>
          </a:p>
          <a:p>
            <a:r>
              <a:rPr lang="en-GB" dirty="0">
                <a:latin typeface="Century Gothic" panose="020B0502020202020204" pitchFamily="34" charset="0"/>
              </a:rPr>
              <a:t>Film clips are uploaded through </a:t>
            </a:r>
            <a:r>
              <a:rPr lang="en-GB" dirty="0" err="1">
                <a:latin typeface="Century Gothic" panose="020B0502020202020204" pitchFamily="34" charset="0"/>
              </a:rPr>
              <a:t>SafeShare</a:t>
            </a:r>
            <a:r>
              <a:rPr lang="en-GB" dirty="0">
                <a:latin typeface="Century Gothic" panose="020B0502020202020204" pitchFamily="34" charset="0"/>
              </a:rPr>
              <a:t> TV, meaning they can be played directly from the link on the slide without adverts or using YouTube. Timings are displayed in the box alongside the linked image.  </a:t>
            </a:r>
          </a:p>
          <a:p>
            <a:endParaRPr lang="en-GB" dirty="0">
              <a:latin typeface="Century Gothic" panose="020B0502020202020204" pitchFamily="34" charset="0"/>
            </a:endParaRPr>
          </a:p>
          <a:p>
            <a:r>
              <a:rPr lang="en-GB" dirty="0">
                <a:latin typeface="Century Gothic" panose="020B0502020202020204" pitchFamily="34" charset="0"/>
              </a:rPr>
              <a:t>Please view the lesson in “Slide Show” mode in PowerPoint. This is to ensure animations are displayed in the correct order, including the quiz answers.</a:t>
            </a:r>
          </a:p>
          <a:p>
            <a:endParaRPr lang="en-GB" dirty="0">
              <a:latin typeface="Century Gothic" panose="020B0502020202020204" pitchFamily="34" charset="0"/>
            </a:endParaRPr>
          </a:p>
          <a:p>
            <a:r>
              <a:rPr lang="en-GB" dirty="0">
                <a:latin typeface="Century Gothic" panose="020B0502020202020204" pitchFamily="34" charset="0"/>
              </a:rPr>
              <a:t>All links and references are in the Notes section under the slide should you need any further information.</a:t>
            </a:r>
          </a:p>
          <a:p>
            <a:endParaRPr lang="en-GB" dirty="0">
              <a:latin typeface="Century Gothic" panose="020B0502020202020204" pitchFamily="34" charset="0"/>
            </a:endParaRPr>
          </a:p>
          <a:p>
            <a:r>
              <a:rPr lang="en-GB" dirty="0">
                <a:latin typeface="Century Gothic" panose="020B0502020202020204" pitchFamily="34" charset="0"/>
              </a:rPr>
              <a:t>At the end of the lesson, there are further help and support links if you would like to go further in a particular area or wish to find out more about opportunities in the North East.  </a:t>
            </a:r>
          </a:p>
        </p:txBody>
      </p:sp>
      <p:sp>
        <p:nvSpPr>
          <p:cNvPr id="6" name="TextBox 13">
            <a:extLst>
              <a:ext uri="{FF2B5EF4-FFF2-40B4-BE49-F238E27FC236}">
                <a16:creationId xmlns:a16="http://schemas.microsoft.com/office/drawing/2014/main" id="{45614704-BE59-461A-A237-466A0F00BA2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Shape 114">
            <a:extLst>
              <a:ext uri="{FF2B5EF4-FFF2-40B4-BE49-F238E27FC236}">
                <a16:creationId xmlns:a16="http://schemas.microsoft.com/office/drawing/2014/main" id="{CE7157E0-98D4-4A45-90AD-967A1C63224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Using the resources</a:t>
            </a:r>
          </a:p>
        </p:txBody>
      </p:sp>
      <p:pic>
        <p:nvPicPr>
          <p:cNvPr id="9" name="Picture 4" descr="New Career Development Framework">
            <a:extLst>
              <a:ext uri="{FF2B5EF4-FFF2-40B4-BE49-F238E27FC236}">
                <a16:creationId xmlns:a16="http://schemas.microsoft.com/office/drawing/2014/main" id="{8904BF9A-F10F-45FB-B019-885A100F5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225" y="1535617"/>
            <a:ext cx="504921" cy="5049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54AAB7B-D668-4C3A-BB3D-8BD275A09BC5}"/>
              </a:ext>
            </a:extLst>
          </p:cNvPr>
          <p:cNvSpPr txBox="1"/>
          <p:nvPr/>
        </p:nvSpPr>
        <p:spPr>
          <a:xfrm>
            <a:off x="1349298" y="839222"/>
            <a:ext cx="10046465"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5C0CFFE4-9C93-472C-BE55-03513909B62E}"/>
              </a:ext>
            </a:extLst>
          </p:cNvPr>
          <p:cNvSpPr txBox="1"/>
          <p:nvPr/>
        </p:nvSpPr>
        <p:spPr>
          <a:xfrm>
            <a:off x="1349298" y="169549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3F9B254-EBFE-44AF-B68F-FC9F9015BCBF}"/>
              </a:ext>
            </a:extLst>
          </p:cNvPr>
          <p:cNvSpPr txBox="1"/>
          <p:nvPr/>
        </p:nvSpPr>
        <p:spPr>
          <a:xfrm>
            <a:off x="1349298" y="2551776"/>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292515BE-B2CE-40F3-B3ED-B6D8F064054F}"/>
              </a:ext>
            </a:extLst>
          </p:cNvPr>
          <p:cNvSpPr txBox="1"/>
          <p:nvPr/>
        </p:nvSpPr>
        <p:spPr>
          <a:xfrm>
            <a:off x="1349298" y="3410312"/>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544EC171-5D2A-473A-BD5F-DB58F6EF7726}"/>
              </a:ext>
            </a:extLst>
          </p:cNvPr>
          <p:cNvSpPr txBox="1"/>
          <p:nvPr/>
        </p:nvSpPr>
        <p:spPr>
          <a:xfrm>
            <a:off x="1349298" y="426658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EA2DC8B-3732-4896-A500-C45F6ABC5531}"/>
              </a:ext>
            </a:extLst>
          </p:cNvPr>
          <p:cNvSpPr txBox="1"/>
          <p:nvPr/>
        </p:nvSpPr>
        <p:spPr>
          <a:xfrm>
            <a:off x="1349300" y="5122866"/>
            <a:ext cx="9813746" cy="584775"/>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7" name="Picture 2" descr="New Career Development Framework">
            <a:extLst>
              <a:ext uri="{FF2B5EF4-FFF2-40B4-BE49-F238E27FC236}">
                <a16:creationId xmlns:a16="http://schemas.microsoft.com/office/drawing/2014/main" id="{04BAF26A-9F5E-424D-8B23-9332C2AF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5629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2D140A70-BCBF-4407-B4CD-8ABE76BD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2512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04F122B-35C1-462D-B9D4-ACAEEE2BB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4C2EA411-CD9C-41DC-98B7-8BB97D5DE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6885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New Career Development Framework">
            <a:extLst>
              <a:ext uri="{FF2B5EF4-FFF2-40B4-BE49-F238E27FC236}">
                <a16:creationId xmlns:a16="http://schemas.microsoft.com/office/drawing/2014/main" id="{9B7D5570-D916-409F-8F0E-C1FCF5182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12573"/>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New Career Development Framework">
            <a:extLst>
              <a:ext uri="{FF2B5EF4-FFF2-40B4-BE49-F238E27FC236}">
                <a16:creationId xmlns:a16="http://schemas.microsoft.com/office/drawing/2014/main" id="{72C39E07-E2F4-490C-8F50-3329B5EFC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700019"/>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hape 114">
            <a:extLst>
              <a:ext uri="{FF2B5EF4-FFF2-40B4-BE49-F238E27FC236}">
                <a16:creationId xmlns:a16="http://schemas.microsoft.com/office/drawing/2014/main" id="{1DB7C1D2-FABB-4140-AD05-ED060806FD27}"/>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spTree>
    <p:extLst>
      <p:ext uri="{BB962C8B-B14F-4D97-AF65-F5344CB8AC3E}">
        <p14:creationId xmlns:p14="http://schemas.microsoft.com/office/powerpoint/2010/main" val="1986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B4EEC48A-B6DE-467F-8A39-6ABCEB5931F3}"/>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37" name="Picture 2" descr="New Career Development Framework">
            <a:extLst>
              <a:ext uri="{FF2B5EF4-FFF2-40B4-BE49-F238E27FC236}">
                <a16:creationId xmlns:a16="http://schemas.microsoft.com/office/drawing/2014/main" id="{C61C923D-97A7-47AE-AA83-3F1824971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49878"/>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4E57FF2B-1AA0-4ABD-838A-85582B4A2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0908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6" descr="New Career Development Framework">
            <a:extLst>
              <a:ext uri="{FF2B5EF4-FFF2-40B4-BE49-F238E27FC236}">
                <a16:creationId xmlns:a16="http://schemas.microsoft.com/office/drawing/2014/main" id="{CEB07272-6B3A-4F56-A2BA-D38C998D04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8" descr="New Career Development Framework">
            <a:extLst>
              <a:ext uri="{FF2B5EF4-FFF2-40B4-BE49-F238E27FC236}">
                <a16:creationId xmlns:a16="http://schemas.microsoft.com/office/drawing/2014/main" id="{9FF203E5-1665-4364-9F36-34CC11712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5601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0" descr="New Career Development Framework">
            <a:extLst>
              <a:ext uri="{FF2B5EF4-FFF2-40B4-BE49-F238E27FC236}">
                <a16:creationId xmlns:a16="http://schemas.microsoft.com/office/drawing/2014/main" id="{8FFD2105-74DB-45B1-8713-EA3D58493D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0294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12" descr="New Career Development Framework">
            <a:extLst>
              <a:ext uri="{FF2B5EF4-FFF2-40B4-BE49-F238E27FC236}">
                <a16:creationId xmlns:a16="http://schemas.microsoft.com/office/drawing/2014/main" id="{6E2361D1-73D3-41C1-8568-D47D9C7750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6968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C1B87E7-A86C-4A01-9195-3E771E0608FD}"/>
              </a:ext>
            </a:extLst>
          </p:cNvPr>
          <p:cNvSpPr txBox="1"/>
          <p:nvPr/>
        </p:nvSpPr>
        <p:spPr>
          <a:xfrm>
            <a:off x="1344315" y="950033"/>
            <a:ext cx="10071527" cy="369332"/>
          </a:xfrm>
          <a:prstGeom prst="rect">
            <a:avLst/>
          </a:prstGeom>
          <a:noFill/>
        </p:spPr>
        <p:txBody>
          <a:bodyPr wrap="square" rtlCol="0">
            <a:spAutoFit/>
          </a:bodyPr>
          <a:lstStyle/>
          <a:p>
            <a:r>
              <a:rPr lang="en-GB" dirty="0">
                <a:latin typeface="Century Gothic" panose="020B0502020202020204" pitchFamily="34" charset="0"/>
              </a:rPr>
              <a:t>Recognising the value of challenging themselves and trying new things.  </a:t>
            </a:r>
          </a:p>
        </p:txBody>
      </p:sp>
      <p:sp>
        <p:nvSpPr>
          <p:cNvPr id="32" name="TextBox 31">
            <a:extLst>
              <a:ext uri="{FF2B5EF4-FFF2-40B4-BE49-F238E27FC236}">
                <a16:creationId xmlns:a16="http://schemas.microsoft.com/office/drawing/2014/main" id="{07545269-EEB1-465F-8603-C3C13186144C}"/>
              </a:ext>
            </a:extLst>
          </p:cNvPr>
          <p:cNvSpPr txBox="1"/>
          <p:nvPr/>
        </p:nvSpPr>
        <p:spPr>
          <a:xfrm>
            <a:off x="1344317" y="1658948"/>
            <a:ext cx="9838229" cy="646331"/>
          </a:xfrm>
          <a:prstGeom prst="rect">
            <a:avLst/>
          </a:prstGeom>
          <a:noFill/>
        </p:spPr>
        <p:txBody>
          <a:bodyPr wrap="square" rtlCol="0" anchor="ctr">
            <a:spAutoFit/>
          </a:bodyPr>
          <a:lstStyle/>
          <a:p>
            <a:r>
              <a:rPr lang="en-GB" dirty="0">
                <a:latin typeface="Century Gothic" panose="020B0502020202020204" pitchFamily="34" charset="0"/>
              </a:rPr>
              <a:t>Researching how recruitment and selection processes work and what they need to do to succeed in them.  </a:t>
            </a:r>
          </a:p>
        </p:txBody>
      </p:sp>
      <p:sp>
        <p:nvSpPr>
          <p:cNvPr id="33" name="TextBox 32">
            <a:extLst>
              <a:ext uri="{FF2B5EF4-FFF2-40B4-BE49-F238E27FC236}">
                <a16:creationId xmlns:a16="http://schemas.microsoft.com/office/drawing/2014/main" id="{A06B0CB3-6863-4887-B64F-732D728FE5D4}"/>
              </a:ext>
            </a:extLst>
          </p:cNvPr>
          <p:cNvSpPr txBox="1"/>
          <p:nvPr/>
        </p:nvSpPr>
        <p:spPr>
          <a:xfrm>
            <a:off x="1344317" y="2517857"/>
            <a:ext cx="9838229" cy="646331"/>
          </a:xfrm>
          <a:prstGeom prst="rect">
            <a:avLst/>
          </a:prstGeom>
          <a:noFill/>
        </p:spPr>
        <p:txBody>
          <a:bodyPr wrap="square" rtlCol="0">
            <a:spAutoFit/>
          </a:bodyPr>
          <a:lstStyle/>
          <a:p>
            <a:r>
              <a:rPr lang="en-GB" dirty="0">
                <a:latin typeface="Century Gothic" panose="020B0502020202020204" pitchFamily="34" charset="0"/>
              </a:rPr>
              <a:t>Taking steps to achieve in their GSCEs and make a decision about their post-16 pathway.</a:t>
            </a:r>
          </a:p>
        </p:txBody>
      </p:sp>
      <p:sp>
        <p:nvSpPr>
          <p:cNvPr id="34" name="TextBox 33">
            <a:extLst>
              <a:ext uri="{FF2B5EF4-FFF2-40B4-BE49-F238E27FC236}">
                <a16:creationId xmlns:a16="http://schemas.microsoft.com/office/drawing/2014/main" id="{82D23820-D4CB-447A-980C-713F13D6375F}"/>
              </a:ext>
            </a:extLst>
          </p:cNvPr>
          <p:cNvSpPr txBox="1"/>
          <p:nvPr/>
        </p:nvSpPr>
        <p:spPr>
          <a:xfrm>
            <a:off x="1344316" y="3369907"/>
            <a:ext cx="9838229" cy="646331"/>
          </a:xfrm>
          <a:prstGeom prst="rect">
            <a:avLst/>
          </a:prstGeom>
          <a:noFill/>
        </p:spPr>
        <p:txBody>
          <a:bodyPr wrap="square" rtlCol="0">
            <a:spAutoFit/>
          </a:bodyPr>
          <a:lstStyle/>
          <a:p>
            <a:r>
              <a:rPr lang="en-GB" dirty="0">
                <a:latin typeface="Century Gothic" panose="020B0502020202020204" pitchFamily="34" charset="0"/>
              </a:rPr>
              <a:t>Being able to reflect on and change their career ideas and the strategies that they are pursuing to achieve them.</a:t>
            </a:r>
          </a:p>
        </p:txBody>
      </p:sp>
      <p:sp>
        <p:nvSpPr>
          <p:cNvPr id="35" name="TextBox 34">
            <a:extLst>
              <a:ext uri="{FF2B5EF4-FFF2-40B4-BE49-F238E27FC236}">
                <a16:creationId xmlns:a16="http://schemas.microsoft.com/office/drawing/2014/main" id="{8F6ECF55-FEDB-4BCA-9298-935FBCB01CAD}"/>
              </a:ext>
            </a:extLst>
          </p:cNvPr>
          <p:cNvSpPr txBox="1"/>
          <p:nvPr/>
        </p:nvSpPr>
        <p:spPr>
          <a:xfrm>
            <a:off x="1344317" y="4228816"/>
            <a:ext cx="9838229" cy="646331"/>
          </a:xfrm>
          <a:prstGeom prst="rect">
            <a:avLst/>
          </a:prstGeom>
          <a:noFill/>
        </p:spPr>
        <p:txBody>
          <a:bodyPr wrap="square" rtlCol="0">
            <a:spAutoFit/>
          </a:bodyPr>
          <a:lstStyle/>
          <a:p>
            <a:r>
              <a:rPr lang="en-GB" dirty="0">
                <a:latin typeface="Century Gothic" panose="020B0502020202020204" pitchFamily="34" charset="0"/>
              </a:rPr>
              <a:t>Identifying what they can do, individually and with others, to challenge prejudice, stereotyping and discrimination in learning and workplaces.  </a:t>
            </a:r>
          </a:p>
        </p:txBody>
      </p:sp>
      <p:sp>
        <p:nvSpPr>
          <p:cNvPr id="43" name="TextBox 42">
            <a:extLst>
              <a:ext uri="{FF2B5EF4-FFF2-40B4-BE49-F238E27FC236}">
                <a16:creationId xmlns:a16="http://schemas.microsoft.com/office/drawing/2014/main" id="{B03F43AD-A319-43ED-8569-DD7F32753C73}"/>
              </a:ext>
            </a:extLst>
          </p:cNvPr>
          <p:cNvSpPr txBox="1"/>
          <p:nvPr/>
        </p:nvSpPr>
        <p:spPr>
          <a:xfrm>
            <a:off x="1344315" y="5215843"/>
            <a:ext cx="9838227" cy="369332"/>
          </a:xfrm>
          <a:prstGeom prst="rect">
            <a:avLst/>
          </a:prstGeom>
          <a:noFill/>
        </p:spPr>
        <p:txBody>
          <a:bodyPr wrap="square" rtlCol="0">
            <a:spAutoFit/>
          </a:bodyPr>
          <a:lstStyle/>
          <a:p>
            <a:r>
              <a:rPr lang="en-GB" dirty="0">
                <a:latin typeface="Century Gothic" panose="020B0502020202020204" pitchFamily="34" charset="0"/>
              </a:rPr>
              <a:t>Exploring local and national labour market trends.  </a:t>
            </a:r>
          </a:p>
        </p:txBody>
      </p:sp>
    </p:spTree>
    <p:extLst>
      <p:ext uri="{BB962C8B-B14F-4D97-AF65-F5344CB8AC3E}">
        <p14:creationId xmlns:p14="http://schemas.microsoft.com/office/powerpoint/2010/main" val="166493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3">
            <a:extLst>
              <a:ext uri="{FF2B5EF4-FFF2-40B4-BE49-F238E27FC236}">
                <a16:creationId xmlns:a16="http://schemas.microsoft.com/office/drawing/2014/main" id="{A990DACC-8457-45B6-AE87-B76A05364A99}"/>
              </a:ext>
            </a:extLst>
          </p:cNvPr>
          <p:cNvSpPr/>
          <p:nvPr/>
        </p:nvSpPr>
        <p:spPr>
          <a:xfrm>
            <a:off x="472483" y="901228"/>
            <a:ext cx="1132428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Work-life balance: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The amount of time you spend doing your job compared with the amount of time you spend with your family and doing things you enjoy.</a:t>
            </a:r>
          </a:p>
          <a:p>
            <a:endParaRPr lang="en-GB" sz="1800" b="1"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endParaRPr lang="en-GB" sz="1800"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TextBox 13">
            <a:extLst>
              <a:ext uri="{FF2B5EF4-FFF2-40B4-BE49-F238E27FC236}">
                <a16:creationId xmlns:a16="http://schemas.microsoft.com/office/drawing/2014/main" id="{1BDB595A-AD70-4A53-9D99-8542C70C421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971E9C4D-BADC-40F3-B1A0-2CFE8AF8F7A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3778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2193720" y="1302725"/>
            <a:ext cx="9545051" cy="584775"/>
          </a:xfrm>
          <a:prstGeom prst="rect">
            <a:avLst/>
          </a:prstGeom>
          <a:noFill/>
        </p:spPr>
        <p:txBody>
          <a:bodyPr wrap="square" rtlCol="0">
            <a:spAutoFit/>
          </a:bodyPr>
          <a:lstStyle/>
          <a:p>
            <a:pPr algn="l" fontAlgn="base"/>
            <a:r>
              <a:rPr lang="en-GB" sz="1600" b="1" dirty="0" err="1">
                <a:latin typeface="Century Gothic" panose="020B0502020202020204" pitchFamily="34" charset="0"/>
              </a:rPr>
              <a:t>Akzonobel</a:t>
            </a:r>
            <a:r>
              <a:rPr lang="en-GB" sz="1600" b="1" dirty="0">
                <a:latin typeface="Century Gothic" panose="020B0502020202020204" pitchFamily="34" charset="0"/>
              </a:rPr>
              <a:t> </a:t>
            </a:r>
            <a:r>
              <a:rPr lang="en-GB" sz="1600" b="0" i="0" dirty="0">
                <a:effectLst/>
                <a:latin typeface="Century Gothic" panose="020B0502020202020204" pitchFamily="34" charset="0"/>
              </a:rPr>
              <a:t>supply the sustainable and innovative paints and coatings that our customers, communities – and the environment – are increasingly relying on.</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3" y="2336963"/>
            <a:ext cx="9225225" cy="830997"/>
          </a:xfrm>
          <a:prstGeom prst="rect">
            <a:avLst/>
          </a:prstGeom>
          <a:noFill/>
        </p:spPr>
        <p:txBody>
          <a:bodyPr wrap="square" rtlCol="0">
            <a:spAutoFit/>
          </a:bodyPr>
          <a:lstStyle/>
          <a:p>
            <a:pPr algn="l" fontAlgn="base"/>
            <a:r>
              <a:rPr lang="en-GB" sz="1600" b="0" i="0" dirty="0">
                <a:solidFill>
                  <a:srgbClr val="000000"/>
                </a:solidFill>
                <a:effectLst/>
                <a:latin typeface="Century Gothic" panose="020B0502020202020204" pitchFamily="34" charset="0"/>
              </a:rPr>
              <a:t>At </a:t>
            </a:r>
            <a:r>
              <a:rPr lang="en-GB" sz="1600" b="1" i="0" dirty="0">
                <a:solidFill>
                  <a:srgbClr val="000000"/>
                </a:solidFill>
                <a:effectLst/>
                <a:latin typeface="Century Gothic" panose="020B0502020202020204" pitchFamily="34" charset="0"/>
              </a:rPr>
              <a:t>Liebherr, </a:t>
            </a:r>
            <a:r>
              <a:rPr lang="en-GB" sz="1600" b="0" i="0" dirty="0">
                <a:solidFill>
                  <a:srgbClr val="000000"/>
                </a:solidFill>
                <a:effectLst/>
                <a:latin typeface="Century Gothic" panose="020B0502020202020204" pitchFamily="34" charset="0"/>
              </a:rPr>
              <a:t>you will not only gain insights into an international company, but also contribute as part of the team and benefit from the opportunity to develop your skills. Join us for an internship, working student job or holiday job, or write your thesis at Liebherr.</a:t>
            </a:r>
            <a:endParaRPr lang="en-GB" sz="1600" b="0" i="0" dirty="0">
              <a:solidFill>
                <a:srgbClr val="141414"/>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4ADE261D-A26D-432E-A880-B1801BFD9494}"/>
              </a:ext>
            </a:extLst>
          </p:cNvPr>
          <p:cNvSpPr txBox="1"/>
          <p:nvPr/>
        </p:nvSpPr>
        <p:spPr>
          <a:xfrm>
            <a:off x="2389258" y="3661491"/>
            <a:ext cx="9225225" cy="830997"/>
          </a:xfrm>
          <a:prstGeom prst="rect">
            <a:avLst/>
          </a:prstGeom>
          <a:noFill/>
        </p:spPr>
        <p:txBody>
          <a:bodyPr wrap="square" rtlCol="0">
            <a:spAutoFit/>
          </a:bodyPr>
          <a:lstStyle/>
          <a:p>
            <a:pPr algn="l" fontAlgn="base"/>
            <a:r>
              <a:rPr lang="en-GB" sz="1600" b="1" dirty="0" err="1">
                <a:latin typeface="Century Gothic" panose="020B0502020202020204" pitchFamily="34" charset="0"/>
              </a:rPr>
              <a:t>Tharsus</a:t>
            </a:r>
            <a:r>
              <a:rPr lang="en-GB" sz="1600" b="1" dirty="0">
                <a:latin typeface="Century Gothic" panose="020B0502020202020204" pitchFamily="34" charset="0"/>
              </a:rPr>
              <a:t>’</a:t>
            </a:r>
            <a:r>
              <a:rPr lang="en-GB" sz="1600" b="0" i="0" dirty="0">
                <a:effectLst/>
                <a:latin typeface="Century Gothic" panose="020B0502020202020204" pitchFamily="34" charset="0"/>
              </a:rPr>
              <a:t> Digital Technology team build solutions to complex problems with rapid digital prototyping through computer modelling and software development that together help you engineer progress.</a:t>
            </a: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3" name="Picture 12" descr="New Career Development Framework">
            <a:extLst>
              <a:ext uri="{FF2B5EF4-FFF2-40B4-BE49-F238E27FC236}">
                <a16:creationId xmlns:a16="http://schemas.microsoft.com/office/drawing/2014/main" id="{125E4854-866C-403A-8A8D-0C49EB5B3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Picture 1">
            <a:hlinkClick r:id="rId4"/>
            <a:extLst>
              <a:ext uri="{FF2B5EF4-FFF2-40B4-BE49-F238E27FC236}">
                <a16:creationId xmlns:a16="http://schemas.microsoft.com/office/drawing/2014/main" id="{9B33D159-5A05-4608-A526-8C5A5706693E}"/>
              </a:ext>
            </a:extLst>
          </p:cNvPr>
          <p:cNvPicPr>
            <a:picLocks noChangeAspect="1"/>
          </p:cNvPicPr>
          <p:nvPr/>
        </p:nvPicPr>
        <p:blipFill>
          <a:blip r:embed="rId5"/>
          <a:stretch>
            <a:fillRect/>
          </a:stretch>
        </p:blipFill>
        <p:spPr>
          <a:xfrm>
            <a:off x="453229" y="1005676"/>
            <a:ext cx="1510653" cy="941498"/>
          </a:xfrm>
          <a:prstGeom prst="rect">
            <a:avLst/>
          </a:prstGeom>
        </p:spPr>
      </p:pic>
      <p:pic>
        <p:nvPicPr>
          <p:cNvPr id="3" name="Picture 2">
            <a:hlinkClick r:id="rId6"/>
            <a:extLst>
              <a:ext uri="{FF2B5EF4-FFF2-40B4-BE49-F238E27FC236}">
                <a16:creationId xmlns:a16="http://schemas.microsoft.com/office/drawing/2014/main" id="{ADEE00FF-F26C-4463-99F5-4D2ED9476D47}"/>
              </a:ext>
            </a:extLst>
          </p:cNvPr>
          <p:cNvPicPr>
            <a:picLocks noChangeAspect="1"/>
          </p:cNvPicPr>
          <p:nvPr/>
        </p:nvPicPr>
        <p:blipFill>
          <a:blip r:embed="rId7"/>
          <a:stretch>
            <a:fillRect/>
          </a:stretch>
        </p:blipFill>
        <p:spPr>
          <a:xfrm>
            <a:off x="9973645" y="1887500"/>
            <a:ext cx="1605227" cy="1605227"/>
          </a:xfrm>
          <a:prstGeom prst="rect">
            <a:avLst/>
          </a:prstGeom>
        </p:spPr>
      </p:pic>
      <p:pic>
        <p:nvPicPr>
          <p:cNvPr id="4" name="Picture 3">
            <a:hlinkClick r:id="rId8"/>
            <a:extLst>
              <a:ext uri="{FF2B5EF4-FFF2-40B4-BE49-F238E27FC236}">
                <a16:creationId xmlns:a16="http://schemas.microsoft.com/office/drawing/2014/main" id="{2D327ED1-BCB3-4D33-A3E4-C0C20F749E8B}"/>
              </a:ext>
            </a:extLst>
          </p:cNvPr>
          <p:cNvPicPr>
            <a:picLocks noChangeAspect="1"/>
          </p:cNvPicPr>
          <p:nvPr/>
        </p:nvPicPr>
        <p:blipFill>
          <a:blip r:embed="rId9"/>
          <a:stretch>
            <a:fillRect/>
          </a:stretch>
        </p:blipFill>
        <p:spPr>
          <a:xfrm>
            <a:off x="521030" y="3248722"/>
            <a:ext cx="1656536" cy="1656536"/>
          </a:xfrm>
          <a:prstGeom prst="rect">
            <a:avLst/>
          </a:prstGeom>
        </p:spPr>
      </p:pic>
      <p:pic>
        <p:nvPicPr>
          <p:cNvPr id="10" name="Picture 9">
            <a:hlinkClick r:id="rId10"/>
            <a:extLst>
              <a:ext uri="{FF2B5EF4-FFF2-40B4-BE49-F238E27FC236}">
                <a16:creationId xmlns:a16="http://schemas.microsoft.com/office/drawing/2014/main" id="{CE81F3FA-6633-44F6-BF40-A06F613152E9}"/>
              </a:ext>
            </a:extLst>
          </p:cNvPr>
          <p:cNvPicPr>
            <a:picLocks noChangeAspect="1"/>
          </p:cNvPicPr>
          <p:nvPr/>
        </p:nvPicPr>
        <p:blipFill>
          <a:blip r:embed="rId11"/>
          <a:stretch>
            <a:fillRect/>
          </a:stretch>
        </p:blipFill>
        <p:spPr>
          <a:xfrm>
            <a:off x="9973645" y="4661252"/>
            <a:ext cx="1697325" cy="952507"/>
          </a:xfrm>
          <a:prstGeom prst="rect">
            <a:avLst/>
          </a:prstGeom>
        </p:spPr>
      </p:pic>
      <p:sp>
        <p:nvSpPr>
          <p:cNvPr id="17" name="TextBox 16">
            <a:extLst>
              <a:ext uri="{FF2B5EF4-FFF2-40B4-BE49-F238E27FC236}">
                <a16:creationId xmlns:a16="http://schemas.microsoft.com/office/drawing/2014/main" id="{28F39A0B-5F56-4BDD-99CA-ABA3909AD2AC}"/>
              </a:ext>
            </a:extLst>
          </p:cNvPr>
          <p:cNvSpPr txBox="1"/>
          <p:nvPr/>
        </p:nvSpPr>
        <p:spPr>
          <a:xfrm>
            <a:off x="453229" y="4782762"/>
            <a:ext cx="9225225" cy="584775"/>
          </a:xfrm>
          <a:prstGeom prst="rect">
            <a:avLst/>
          </a:prstGeom>
          <a:noFill/>
        </p:spPr>
        <p:txBody>
          <a:bodyPr wrap="square" rtlCol="0">
            <a:spAutoFit/>
          </a:bodyPr>
          <a:lstStyle/>
          <a:p>
            <a:pPr algn="l" fontAlgn="base"/>
            <a:r>
              <a:rPr lang="en-GB" sz="1600" b="1" i="0" dirty="0">
                <a:effectLst/>
                <a:latin typeface="Century Gothic" panose="020B0502020202020204" pitchFamily="34" charset="0"/>
              </a:rPr>
              <a:t>SMD</a:t>
            </a:r>
            <a:r>
              <a:rPr lang="en-GB" sz="1600" b="0" i="0" dirty="0">
                <a:effectLst/>
                <a:latin typeface="Century Gothic" panose="020B0502020202020204" pitchFamily="34" charset="0"/>
              </a:rPr>
              <a:t> is an advanced global designer and manufacturer of subsea remotely operated and autonomous power and control solutions.</a:t>
            </a:r>
            <a:r>
              <a:rPr lang="en-GB" sz="1600" b="1" i="0" dirty="0">
                <a:effectLst/>
                <a:latin typeface="Century Gothic" panose="020B0502020202020204" pitchFamily="34" charset="0"/>
              </a:rPr>
              <a:t> </a:t>
            </a:r>
            <a:endParaRPr lang="en-GB" sz="1600" b="0" i="0" dirty="0">
              <a:effectLst/>
              <a:latin typeface="Century Gothic" panose="020B0502020202020204" pitchFamily="34" charset="0"/>
            </a:endParaRPr>
          </a:p>
        </p:txBody>
      </p:sp>
    </p:spTree>
    <p:extLst>
      <p:ext uri="{BB962C8B-B14F-4D97-AF65-F5344CB8AC3E}">
        <p14:creationId xmlns:p14="http://schemas.microsoft.com/office/powerpoint/2010/main" val="274711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2909455" y="1214917"/>
            <a:ext cx="8829316" cy="830997"/>
          </a:xfrm>
          <a:prstGeom prst="rect">
            <a:avLst/>
          </a:prstGeom>
          <a:noFill/>
        </p:spPr>
        <p:txBody>
          <a:bodyPr wrap="square" rtlCol="0">
            <a:spAutoFit/>
          </a:bodyPr>
          <a:lstStyle/>
          <a:p>
            <a:pPr algn="l" fontAlgn="base"/>
            <a:r>
              <a:rPr lang="en-GB" sz="1600" b="1" i="0" dirty="0" err="1">
                <a:effectLst/>
                <a:latin typeface="Century Gothic" panose="020B0502020202020204" pitchFamily="34" charset="0"/>
              </a:rPr>
              <a:t>Kamatsu</a:t>
            </a:r>
            <a:r>
              <a:rPr lang="en-GB" sz="1600" b="0" i="0" dirty="0">
                <a:effectLst/>
                <a:latin typeface="Century Gothic" panose="020B0502020202020204" pitchFamily="34" charset="0"/>
              </a:rPr>
              <a:t> have 100 years of partnership, you can continue to rely on our quality, insights and service. Through technology and manufacturing innovation, we partner with you to create sustainable solutions.</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3" y="2449796"/>
            <a:ext cx="9225225" cy="830997"/>
          </a:xfrm>
          <a:prstGeom prst="rect">
            <a:avLst/>
          </a:prstGeom>
          <a:noFill/>
        </p:spPr>
        <p:txBody>
          <a:bodyPr wrap="square" rtlCol="0">
            <a:spAutoFit/>
          </a:bodyPr>
          <a:lstStyle/>
          <a:p>
            <a:pPr algn="l" fontAlgn="base"/>
            <a:r>
              <a:rPr lang="en-GB" sz="1600" b="1" i="0" dirty="0">
                <a:effectLst/>
                <a:latin typeface="Century Gothic" panose="020B0502020202020204" pitchFamily="34" charset="0"/>
              </a:rPr>
              <a:t>Caterpillar Inc. </a:t>
            </a:r>
            <a:r>
              <a:rPr lang="en-GB" sz="1600" b="0" i="0" dirty="0">
                <a:effectLst/>
                <a:latin typeface="Century Gothic" panose="020B0502020202020204" pitchFamily="34" charset="0"/>
              </a:rPr>
              <a:t>is the world’s leading manufacturer of construction and mining equipment, off-highway diesel and natural gas engines, industrial gas turbines and diesel-electric locomotives.</a:t>
            </a:r>
          </a:p>
        </p:txBody>
      </p:sp>
      <p:sp>
        <p:nvSpPr>
          <p:cNvPr id="8" name="TextBox 7">
            <a:extLst>
              <a:ext uri="{FF2B5EF4-FFF2-40B4-BE49-F238E27FC236}">
                <a16:creationId xmlns:a16="http://schemas.microsoft.com/office/drawing/2014/main" id="{4ADE261D-A26D-432E-A880-B1801BFD9494}"/>
              </a:ext>
            </a:extLst>
          </p:cNvPr>
          <p:cNvSpPr txBox="1"/>
          <p:nvPr/>
        </p:nvSpPr>
        <p:spPr>
          <a:xfrm>
            <a:off x="2128394" y="3549745"/>
            <a:ext cx="9545052" cy="1077218"/>
          </a:xfrm>
          <a:prstGeom prst="rect">
            <a:avLst/>
          </a:prstGeom>
          <a:noFill/>
        </p:spPr>
        <p:txBody>
          <a:bodyPr wrap="square" rtlCol="0">
            <a:spAutoFit/>
          </a:bodyPr>
          <a:lstStyle/>
          <a:p>
            <a:pPr algn="l" fontAlgn="base"/>
            <a:r>
              <a:rPr lang="en-GB" sz="1600" b="1" i="0" dirty="0">
                <a:solidFill>
                  <a:srgbClr val="000000"/>
                </a:solidFill>
                <a:effectLst/>
                <a:latin typeface="Century Gothic" panose="020B0502020202020204" pitchFamily="34" charset="0"/>
              </a:rPr>
              <a:t>Nissan</a:t>
            </a:r>
            <a:r>
              <a:rPr lang="en-GB" sz="1600" b="0" i="0" dirty="0">
                <a:solidFill>
                  <a:srgbClr val="000000"/>
                </a:solidFill>
                <a:effectLst/>
                <a:latin typeface="Century Gothic" panose="020B0502020202020204" pitchFamily="34" charset="0"/>
              </a:rPr>
              <a:t> is been passionate about creating innovative technologies and products in the spirit of "do what others don’t dare to do." It’s in our DNA to always think about creating new value with unprecedented technologies that go beyond mobility to transform the way we drive and live.</a:t>
            </a:r>
            <a:endParaRPr lang="en-GB" sz="1600" b="0" i="0" dirty="0">
              <a:solidFill>
                <a:srgbClr val="141414"/>
              </a:solidFill>
              <a:effectLst/>
              <a:latin typeface="Century Gothic" panose="020B0502020202020204" pitchFamily="34" charset="0"/>
            </a:endParaRP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3" name="Picture 12" descr="New Career Development Framework">
            <a:extLst>
              <a:ext uri="{FF2B5EF4-FFF2-40B4-BE49-F238E27FC236}">
                <a16:creationId xmlns:a16="http://schemas.microsoft.com/office/drawing/2014/main" id="{125E4854-866C-403A-8A8D-0C49EB5B3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a:hlinkClick r:id="rId4"/>
            <a:extLst>
              <a:ext uri="{FF2B5EF4-FFF2-40B4-BE49-F238E27FC236}">
                <a16:creationId xmlns:a16="http://schemas.microsoft.com/office/drawing/2014/main" id="{46A558BC-D25A-4953-A0C0-DFB464CBC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29" y="1355046"/>
            <a:ext cx="2193718" cy="419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T (Caterpillar) Logo, history, meaning, symbol, PNG">
            <a:hlinkClick r:id="rId6"/>
            <a:extLst>
              <a:ext uri="{FF2B5EF4-FFF2-40B4-BE49-F238E27FC236}">
                <a16:creationId xmlns:a16="http://schemas.microsoft.com/office/drawing/2014/main" id="{05708445-B727-4A87-9109-26835238F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8816" y="2278202"/>
            <a:ext cx="1853045" cy="1042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issan Logo, HD Png, Meaning, Information">
            <a:hlinkClick r:id="rId8"/>
            <a:extLst>
              <a:ext uri="{FF2B5EF4-FFF2-40B4-BE49-F238E27FC236}">
                <a16:creationId xmlns:a16="http://schemas.microsoft.com/office/drawing/2014/main" id="{CFCB47E9-1CB7-45E4-B94F-0247381B55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083" y="3452346"/>
            <a:ext cx="1467672" cy="12008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lls-Royce Logo, history, meaning, symbol, PNG">
            <a:hlinkClick r:id="rId10"/>
            <a:extLst>
              <a:ext uri="{FF2B5EF4-FFF2-40B4-BE49-F238E27FC236}">
                <a16:creationId xmlns:a16="http://schemas.microsoft.com/office/drawing/2014/main" id="{00832377-94FB-409C-A532-59DE261993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8831" y="4895915"/>
            <a:ext cx="1469923" cy="8268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7D1D2ED-FF1F-4320-B035-623B04706776}"/>
              </a:ext>
            </a:extLst>
          </p:cNvPr>
          <p:cNvSpPr txBox="1"/>
          <p:nvPr/>
        </p:nvSpPr>
        <p:spPr>
          <a:xfrm>
            <a:off x="453229" y="4899528"/>
            <a:ext cx="9833771" cy="830997"/>
          </a:xfrm>
          <a:prstGeom prst="rect">
            <a:avLst/>
          </a:prstGeom>
          <a:noFill/>
        </p:spPr>
        <p:txBody>
          <a:bodyPr wrap="square" rtlCol="0">
            <a:spAutoFit/>
          </a:bodyPr>
          <a:lstStyle/>
          <a:p>
            <a:pPr algn="l" fontAlgn="base"/>
            <a:r>
              <a:rPr lang="en-GB" sz="1600" b="1" i="0" dirty="0">
                <a:effectLst/>
                <a:latin typeface="Century Gothic" panose="020B0502020202020204" pitchFamily="34" charset="0"/>
              </a:rPr>
              <a:t>Rolls-Royce Holdings plc </a:t>
            </a:r>
            <a:r>
              <a:rPr lang="en-GB" sz="1600" b="0" i="0" dirty="0">
                <a:solidFill>
                  <a:srgbClr val="4D5156"/>
                </a:solidFill>
                <a:effectLst/>
                <a:latin typeface="Century Gothic" panose="020B0502020202020204" pitchFamily="34" charset="0"/>
              </a:rPr>
              <a:t>is a British multinational aerospace and defence company incorporated in February 2011. The company owns Rolls-Royce, a business established in 1904 which today designs, manufactures and distributes power systems for aviation and other industries.</a:t>
            </a:r>
            <a:endParaRPr lang="en-GB" sz="1600" b="0" i="0" dirty="0">
              <a:effectLst/>
              <a:latin typeface="Century Gothic" panose="020B0502020202020204" pitchFamily="34" charset="0"/>
            </a:endParaRPr>
          </a:p>
        </p:txBody>
      </p:sp>
    </p:spTree>
    <p:extLst>
      <p:ext uri="{BB962C8B-B14F-4D97-AF65-F5344CB8AC3E}">
        <p14:creationId xmlns:p14="http://schemas.microsoft.com/office/powerpoint/2010/main" val="3098219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C2B83-6897-4CA0-B551-9D7F079DEC3D}"/>
</file>

<file path=customXml/itemProps2.xml><?xml version="1.0" encoding="utf-8"?>
<ds:datastoreItem xmlns:ds="http://schemas.openxmlformats.org/officeDocument/2006/customXml" ds:itemID="{478AFEB9-8708-41B8-9273-73E6599E1866}"/>
</file>

<file path=customXml/itemProps3.xml><?xml version="1.0" encoding="utf-8"?>
<ds:datastoreItem xmlns:ds="http://schemas.openxmlformats.org/officeDocument/2006/customXml" ds:itemID="{34A411D2-2E96-4F18-BF8D-6851BA6345B3}"/>
</file>

<file path=docProps/app.xml><?xml version="1.0" encoding="utf-8"?>
<Properties xmlns="http://schemas.openxmlformats.org/officeDocument/2006/extended-properties" xmlns:vt="http://schemas.openxmlformats.org/officeDocument/2006/docPropsVTypes">
  <TotalTime>7215</TotalTime>
  <Words>2352</Words>
  <Application>Microsoft Office PowerPoint</Application>
  <PresentationFormat>Widescreen</PresentationFormat>
  <Paragraphs>211</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Exo 2</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Lara</cp:lastModifiedBy>
  <cp:revision>113</cp:revision>
  <dcterms:created xsi:type="dcterms:W3CDTF">2019-11-28T00:18:28Z</dcterms:created>
  <dcterms:modified xsi:type="dcterms:W3CDTF">2022-02-24T20:48:01Z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